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50" r:id="rId2"/>
    <p:sldMasterId id="2147483652" r:id="rId3"/>
    <p:sldMasterId id="2147483655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423" r:id="rId6"/>
    <p:sldId id="431" r:id="rId7"/>
    <p:sldId id="424" r:id="rId8"/>
    <p:sldId id="429" r:id="rId9"/>
    <p:sldId id="433" r:id="rId10"/>
    <p:sldId id="43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A2E"/>
    <a:srgbClr val="46AA98"/>
    <a:srgbClr val="7DBBFC"/>
    <a:srgbClr val="A1DCBC"/>
    <a:srgbClr val="346FC2"/>
    <a:srgbClr val="838383"/>
    <a:srgbClr val="BFBFBF"/>
    <a:srgbClr val="578C7B"/>
    <a:srgbClr val="363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7880" autoAdjust="0"/>
  </p:normalViewPr>
  <p:slideViewPr>
    <p:cSldViewPr snapToGrid="0">
      <p:cViewPr>
        <p:scale>
          <a:sx n="82" d="100"/>
          <a:sy n="82" d="100"/>
        </p:scale>
        <p:origin x="-72" y="-630"/>
      </p:cViewPr>
      <p:guideLst>
        <p:guide orient="horz" pos="726"/>
        <p:guide orient="horz" pos="397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300503210305447E-2"/>
          <c:y val="0.29480409052029766"/>
          <c:w val="0.97339899357938975"/>
          <c:h val="0.605699781243456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апрель</c:v>
                </c:pt>
              </c:strCache>
            </c:strRef>
          </c:tx>
          <c:spPr>
            <a:solidFill>
              <a:srgbClr val="363194"/>
            </a:solidFill>
          </c:spPr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363194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 квартал 2022 года</c:v>
                </c:pt>
                <c:pt idx="1">
                  <c:v>2 квартал 2023 года</c:v>
                </c:pt>
                <c:pt idx="2">
                  <c:v>2 квартал 2024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</c:v>
                </c:pt>
                <c:pt idx="1">
                  <c:v>31</c:v>
                </c:pt>
                <c:pt idx="2">
                  <c:v>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май</c:v>
                </c:pt>
              </c:strCache>
            </c:strRef>
          </c:tx>
          <c:spPr>
            <a:solidFill>
              <a:srgbClr val="346FC2"/>
            </a:solidFill>
          </c:spPr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346FC2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 квартал 2022 года</c:v>
                </c:pt>
                <c:pt idx="1">
                  <c:v>2 квартал 2023 года</c:v>
                </c:pt>
                <c:pt idx="2">
                  <c:v>2 квартал 2024 года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40</c:v>
                </c:pt>
                <c:pt idx="1">
                  <c:v>27</c:v>
                </c:pt>
                <c:pt idx="2">
                  <c:v>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июнь</c:v>
                </c:pt>
              </c:strCache>
            </c:strRef>
          </c:tx>
          <c:spPr>
            <a:solidFill>
              <a:srgbClr val="7DBBFC"/>
            </a:solidFill>
          </c:spPr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7DBBFC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 квартал 2022 года</c:v>
                </c:pt>
                <c:pt idx="1">
                  <c:v>2 квартал 2023 года</c:v>
                </c:pt>
                <c:pt idx="2">
                  <c:v>2 квартал 2024 года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28</c:v>
                </c:pt>
                <c:pt idx="1">
                  <c:v>42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93568"/>
        <c:axId val="5378816"/>
      </c:barChart>
      <c:catAx>
        <c:axId val="29293568"/>
        <c:scaling>
          <c:orientation val="minMax"/>
        </c:scaling>
        <c:delete val="0"/>
        <c:axPos val="b"/>
        <c:majorTickMark val="in"/>
        <c:minorTickMark val="none"/>
        <c:tickLblPos val="nextTo"/>
        <c:txPr>
          <a:bodyPr/>
          <a:lstStyle/>
          <a:p>
            <a:pPr>
              <a:defRPr sz="1400">
                <a:solidFill>
                  <a:srgbClr val="838383"/>
                </a:solidFill>
              </a:defRPr>
            </a:pPr>
            <a:endParaRPr lang="ru-RU"/>
          </a:p>
        </c:txPr>
        <c:crossAx val="5378816"/>
        <c:crosses val="autoZero"/>
        <c:auto val="1"/>
        <c:lblAlgn val="ctr"/>
        <c:lblOffset val="100"/>
        <c:noMultiLvlLbl val="0"/>
      </c:catAx>
      <c:valAx>
        <c:axId val="5378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293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12461222289933"/>
          <c:y val="0.20067784313792891"/>
          <c:w val="0.47318206951092912"/>
          <c:h val="0.673576147366767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bubble3D val="0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bubble3D val="0"/>
            <c:spPr>
              <a:solidFill>
                <a:srgbClr val="7DBB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bubble3D val="0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0.18384640858467974"/>
                  <c:y val="-0.1776145727549783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63194"/>
                        </a:solidFill>
                      </a:rPr>
                      <a:t>87</a:t>
                    </a:r>
                    <a:endParaRPr lang="ru-RU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7F-428E-8689-A4AE3D30B5DE}"/>
                </c:ext>
              </c:extLst>
            </c:dLbl>
            <c:dLbl>
              <c:idx val="1"/>
              <c:layout>
                <c:manualLayout>
                  <c:x val="-6.5171858710726741E-2"/>
                  <c:y val="-6.213218390652649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46FC2"/>
                        </a:solidFill>
                      </a:rPr>
                      <a:t>8</a:t>
                    </a:r>
                    <a:endParaRPr lang="ru-RU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7F-428E-8689-A4AE3D30B5DE}"/>
                </c:ext>
              </c:extLst>
            </c:dLbl>
            <c:dLbl>
              <c:idx val="2"/>
              <c:layout>
                <c:manualLayout>
                  <c:x val="1.1242541236673963E-2"/>
                  <c:y val="-0.115849890978774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7DBBF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7DBBFC"/>
                        </a:solidFill>
                      </a:rPr>
                      <a:t>11</a:t>
                    </a:r>
                    <a:endParaRPr lang="ru-RU" dirty="0">
                      <a:solidFill>
                        <a:srgbClr val="7DBBF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7F-428E-8689-A4AE3D30B5DE}"/>
                </c:ext>
              </c:extLst>
            </c:dLbl>
            <c:dLbl>
              <c:idx val="3"/>
              <c:layout>
                <c:manualLayout>
                  <c:x val="-8.4755770093858609E-2"/>
                  <c:y val="3.5314897659094852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accent4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accent4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7F-428E-8689-A4AE3D30B5DE}"/>
                </c:ext>
              </c:extLst>
            </c:dLbl>
            <c:dLbl>
              <c:idx val="4"/>
              <c:layout>
                <c:manualLayout>
                  <c:x val="-8.2401443146804546E-2"/>
                  <c:y val="-3.884638742500545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A1DCB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rgbClr val="A1DCBC"/>
                        </a:solidFill>
                      </a:rPr>
                      <a:t>[</a:t>
                    </a:r>
                    <a:r>
                      <a:rPr lang="en-US">
                        <a:solidFill>
                          <a:srgbClr val="A1DCBC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7F-428E-8689-A4AE3D30B5DE}"/>
                </c:ext>
              </c:extLst>
            </c:dLbl>
            <c:dLbl>
              <c:idx val="5"/>
              <c:layout>
                <c:manualLayout>
                  <c:x val="-6.3566827570392101E-2"/>
                  <c:y val="-8.475575438183026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bg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bg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7F-428E-8689-A4AE3D30B5DE}"/>
                </c:ext>
              </c:extLst>
            </c:dLbl>
            <c:dLbl>
              <c:idx val="6"/>
              <c:layout>
                <c:manualLayout>
                  <c:x val="-6.5921154517443722E-2"/>
                  <c:y val="-8.828724414773753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tx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tx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B7F-428E-8689-A4AE3D30B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КК</c:v>
                </c:pt>
                <c:pt idx="1">
                  <c:v>РХ</c:v>
                </c:pt>
                <c:pt idx="2">
                  <c:v>РТ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87</c:v>
                </c:pt>
                <c:pt idx="1">
                  <c:v>8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93160343559281"/>
          <c:y val="0.1245996829719543"/>
          <c:w val="0.5600238585913907"/>
          <c:h val="0.8609621202172166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bubble3D val="0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bubble3D val="0"/>
            <c:spPr>
              <a:solidFill>
                <a:srgbClr val="7DBB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bubble3D val="0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0.24345737390046887"/>
                  <c:y val="-0.1740017869552268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63194"/>
                        </a:solidFill>
                      </a:rPr>
                      <a:t>85</a:t>
                    </a:r>
                    <a:endParaRPr lang="ru-RU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5254195185351087E-2"/>
                  <c:y val="-9.308306505367958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346FC2"/>
                        </a:solidFill>
                      </a:rPr>
                      <a:t>6</a:t>
                    </a:r>
                    <a:endParaRPr lang="ru-RU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8404698430160089E-2"/>
                  <c:y val="-0.1321898710839443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7DBBF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800" dirty="0" smtClean="0">
                        <a:solidFill>
                          <a:srgbClr val="7DBBFC"/>
                        </a:solidFill>
                      </a:rPr>
                      <a:t>5</a:t>
                    </a:r>
                    <a:endParaRPr lang="ru-RU" dirty="0">
                      <a:solidFill>
                        <a:srgbClr val="7DBBF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8.4755770093858609E-2"/>
                  <c:y val="3.5314897659094843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accent4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accent4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8.2401443146804546E-2"/>
                  <c:y val="-3.884638742500541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A1DCB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rgbClr val="A1DCBC"/>
                        </a:solidFill>
                      </a:rPr>
                      <a:t>[</a:t>
                    </a:r>
                    <a:r>
                      <a:rPr lang="en-US">
                        <a:solidFill>
                          <a:srgbClr val="A1DCBC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6.3566827570392101E-2"/>
                  <c:y val="-8.475575438182826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bg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bg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6.5921154517443611E-2"/>
                  <c:y val="-8.828724414773753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800">
                        <a:solidFill>
                          <a:schemeClr val="tx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tx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КК</c:v>
                </c:pt>
                <c:pt idx="1">
                  <c:v>РХ</c:v>
                </c:pt>
                <c:pt idx="2">
                  <c:v>РТ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85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234445306229741E-2"/>
          <c:y val="2.4450516619258952E-2"/>
          <c:w val="0.95553120081514453"/>
          <c:h val="0.871261785510518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 квартал 2022 г.</c:v>
                </c:pt>
              </c:strCache>
            </c:strRef>
          </c:tx>
          <c:spPr>
            <a:solidFill>
              <a:srgbClr val="363194"/>
            </a:solidFill>
          </c:spPr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363194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Электронная почта</c:v>
                </c:pt>
                <c:pt idx="1">
                  <c:v>Официальный сайт</c:v>
                </c:pt>
                <c:pt idx="2">
                  <c:v>Почта России</c:v>
                </c:pt>
                <c:pt idx="3">
                  <c:v>Другой спсооб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5</c:v>
                </c:pt>
                <c:pt idx="2">
                  <c:v>15</c:v>
                </c:pt>
                <c:pt idx="3">
                  <c:v>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квартал 2023 г.</c:v>
                </c:pt>
              </c:strCache>
            </c:strRef>
          </c:tx>
          <c:spPr>
            <a:solidFill>
              <a:srgbClr val="346FC2"/>
            </a:solidFill>
          </c:spPr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346FC2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Электронная почта</c:v>
                </c:pt>
                <c:pt idx="1">
                  <c:v>Официальный сайт</c:v>
                </c:pt>
                <c:pt idx="2">
                  <c:v>Почта России</c:v>
                </c:pt>
                <c:pt idx="3">
                  <c:v>Другой спсооб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23</c:v>
                </c:pt>
                <c:pt idx="1">
                  <c:v>20</c:v>
                </c:pt>
                <c:pt idx="2">
                  <c:v>20</c:v>
                </c:pt>
                <c:pt idx="3">
                  <c:v>43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 квартал 2024 г.</c:v>
                </c:pt>
              </c:strCache>
            </c:strRef>
          </c:tx>
          <c:spPr>
            <a:solidFill>
              <a:srgbClr val="7DBBFC"/>
            </a:solidFill>
          </c:spPr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7DBBFC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Электронная почта</c:v>
                </c:pt>
                <c:pt idx="1">
                  <c:v>Официальный сайт</c:v>
                </c:pt>
                <c:pt idx="2">
                  <c:v>Почта России</c:v>
                </c:pt>
                <c:pt idx="3">
                  <c:v>Другой спсооб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27</c:v>
                </c:pt>
                <c:pt idx="1">
                  <c:v>34</c:v>
                </c:pt>
                <c:pt idx="2">
                  <c:v>5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82112"/>
        <c:axId val="5104384"/>
      </c:barChart>
      <c:catAx>
        <c:axId val="5082112"/>
        <c:scaling>
          <c:orientation val="minMax"/>
        </c:scaling>
        <c:delete val="0"/>
        <c:axPos val="b"/>
        <c:majorTickMark val="in"/>
        <c:minorTickMark val="none"/>
        <c:tickLblPos val="nextTo"/>
        <c:txPr>
          <a:bodyPr/>
          <a:lstStyle/>
          <a:p>
            <a:pPr>
              <a:defRPr sz="1400">
                <a:solidFill>
                  <a:srgbClr val="838383"/>
                </a:solidFill>
              </a:defRPr>
            </a:pPr>
            <a:endParaRPr lang="ru-RU"/>
          </a:p>
        </c:txPr>
        <c:crossAx val="5104384"/>
        <c:crosses val="autoZero"/>
        <c:auto val="1"/>
        <c:lblAlgn val="ctr"/>
        <c:lblOffset val="100"/>
        <c:noMultiLvlLbl val="0"/>
      </c:catAx>
      <c:valAx>
        <c:axId val="5104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082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22912222650006"/>
          <c:y val="0.20067784313792891"/>
          <c:w val="0.49167603161885376"/>
          <c:h val="0.735338611085354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bubble3D val="0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bubble3D val="0"/>
            <c:spPr>
              <a:solidFill>
                <a:srgbClr val="BFBFB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bubble3D val="0"/>
            <c:spPr>
              <a:solidFill>
                <a:srgbClr val="83838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bubble3D val="0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2.9974783999112051E-2"/>
                  <c:y val="-0.1253157022092507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63194"/>
                        </a:solidFill>
                      </a:rPr>
                      <a:t>5%</a:t>
                    </a:r>
                    <a:endParaRPr lang="ru-RU" sz="2000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7F-428E-8689-A4AE3D30B5DE}"/>
                </c:ext>
              </c:extLst>
            </c:dLbl>
            <c:dLbl>
              <c:idx val="1"/>
              <c:layout>
                <c:manualLayout>
                  <c:x val="0.12441252267532414"/>
                  <c:y val="-5.250302004218664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46FC2"/>
                        </a:solidFill>
                      </a:rPr>
                      <a:t>28%</a:t>
                    </a:r>
                    <a:endParaRPr lang="ru-RU" sz="2000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7F-428E-8689-A4AE3D30B5DE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7F-428E-8689-A4AE3D30B5DE}"/>
                </c:ext>
              </c:extLst>
            </c:dLbl>
            <c:dLbl>
              <c:idx val="3"/>
              <c:layout>
                <c:manualLayout>
                  <c:x val="0.34308762620904226"/>
                  <c:y val="0.5525356464281788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BFBFBF"/>
                        </a:solidFill>
                      </a:rPr>
                      <a:t>36%</a:t>
                    </a:r>
                    <a:endParaRPr lang="ru-RU" sz="2000" dirty="0">
                      <a:solidFill>
                        <a:srgbClr val="BFBFBF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7F-428E-8689-A4AE3D30B5DE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7F-428E-8689-A4AE3D30B5D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7F-428E-8689-A4AE3D30B5DE}"/>
                </c:ext>
              </c:extLst>
            </c:dLbl>
            <c:dLbl>
              <c:idx val="6"/>
              <c:layout>
                <c:manualLayout>
                  <c:x val="-0.29057040362943953"/>
                  <c:y val="0.1233052586666944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chemeClr val="tx2"/>
                        </a:solidFill>
                      </a:rPr>
                      <a:t>31</a:t>
                    </a: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B7F-428E-8689-A4AE3D30B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Лист1!$A$2:$A$8</c:f>
              <c:strCache>
                <c:ptCount val="4"/>
                <c:pt idx="0">
                  <c:v>Почтой России</c:v>
                </c:pt>
                <c:pt idx="1">
                  <c:v>Электронная почта</c:v>
                </c:pt>
                <c:pt idx="2">
                  <c:v>Официальный сайт</c:v>
                </c:pt>
                <c:pt idx="3">
                  <c:v>Другим способом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0.05</c:v>
                </c:pt>
                <c:pt idx="1">
                  <c:v>0.28000000000000003</c:v>
                </c:pt>
                <c:pt idx="2">
                  <c:v>0.36</c:v>
                </c:pt>
                <c:pt idx="3">
                  <c:v>0.31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854443367421692"/>
          <c:y val="1.3837000138370003E-2"/>
          <c:w val="0.62145556632578403"/>
          <c:h val="0.87126178551051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типу обращения</c:v>
                </c:pt>
              </c:strCache>
            </c:strRef>
          </c:tx>
          <c:spPr>
            <a:solidFill>
              <a:srgbClr val="7DBBFC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2.0975640729666047E-2"/>
                  <c:y val="-4.81871391181677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0626747740669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7DBBFC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Заявления</c:v>
                </c:pt>
                <c:pt idx="1">
                  <c:v>Запросы статистической информации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</c:v>
                </c:pt>
                <c:pt idx="1">
                  <c:v>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1"/>
        <c:axId val="23228416"/>
        <c:axId val="23231104"/>
      </c:barChart>
      <c:catAx>
        <c:axId val="232284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838383"/>
                </a:solidFill>
              </a:defRPr>
            </a:pPr>
            <a:endParaRPr lang="ru-RU"/>
          </a:p>
        </c:txPr>
        <c:crossAx val="23231104"/>
        <c:crosses val="autoZero"/>
        <c:auto val="1"/>
        <c:lblAlgn val="ctr"/>
        <c:lblOffset val="100"/>
        <c:noMultiLvlLbl val="0"/>
      </c:catAx>
      <c:valAx>
        <c:axId val="23231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228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70003998107674"/>
          <c:y val="0.12729914963655681"/>
          <c:w val="0.67943644181717022"/>
          <c:h val="0.8723629845626529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3631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7F-428E-8689-A4AE3D30B5DE}"/>
              </c:ext>
            </c:extLst>
          </c:dPt>
          <c:dPt>
            <c:idx val="1"/>
            <c:bubble3D val="0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7F-428E-8689-A4AE3D30B5DE}"/>
              </c:ext>
            </c:extLst>
          </c:dPt>
          <c:dPt>
            <c:idx val="2"/>
            <c:bubble3D val="0"/>
            <c:spPr>
              <a:solidFill>
                <a:srgbClr val="7DBB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7F-428E-8689-A4AE3D30B5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7F-428E-8689-A4AE3D30B5DE}"/>
              </c:ext>
            </c:extLst>
          </c:dPt>
          <c:dPt>
            <c:idx val="4"/>
            <c:bubble3D val="0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7F-428E-8689-A4AE3D30B5DE}"/>
              </c:ext>
            </c:extLst>
          </c:dPt>
          <c:dPt>
            <c:idx val="5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B7F-428E-8689-A4AE3D30B5DE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B7F-428E-8689-A4AE3D30B5DE}"/>
              </c:ext>
            </c:extLst>
          </c:dPt>
          <c:dLbls>
            <c:dLbl>
              <c:idx val="0"/>
              <c:layout>
                <c:manualLayout>
                  <c:x val="0.12363819595098446"/>
                  <c:y val="2.614185750204560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6319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63194"/>
                        </a:solidFill>
                      </a:rPr>
                      <a:t>34%</a:t>
                    </a:r>
                    <a:endParaRPr lang="ru-RU" sz="2000" dirty="0">
                      <a:solidFill>
                        <a:srgbClr val="363194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7F-428E-8689-A4AE3D30B5DE}"/>
                </c:ext>
              </c:extLst>
            </c:dLbl>
            <c:dLbl>
              <c:idx val="1"/>
              <c:layout>
                <c:manualLayout>
                  <c:x val="0.15885741195090319"/>
                  <c:y val="1.726825340014316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346FC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346FC2"/>
                        </a:solidFill>
                      </a:rPr>
                      <a:t>20%</a:t>
                    </a:r>
                    <a:endParaRPr lang="ru-RU" sz="2000" dirty="0">
                      <a:solidFill>
                        <a:srgbClr val="346FC2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7F-428E-8689-A4AE3D30B5DE}"/>
                </c:ext>
              </c:extLst>
            </c:dLbl>
            <c:dLbl>
              <c:idx val="2"/>
              <c:layout>
                <c:manualLayout>
                  <c:x val="-0.11519196723723078"/>
                  <c:y val="2.818181818181818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7DBBF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7DBBFC"/>
                        </a:solidFill>
                      </a:rPr>
                      <a:t>3%</a:t>
                    </a:r>
                    <a:endParaRPr lang="ru-RU" sz="2000" dirty="0">
                      <a:solidFill>
                        <a:srgbClr val="7DBBF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0214544904236197"/>
                  <c:y val="-8.306370794559771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chemeClr val="accent4"/>
                        </a:solidFill>
                      </a:rPr>
                      <a:t>32%</a:t>
                    </a:r>
                    <a:endParaRPr lang="ru-RU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7F-428E-8689-A4AE3D30B5DE}"/>
                </c:ext>
              </c:extLst>
            </c:dLbl>
            <c:dLbl>
              <c:idx val="4"/>
              <c:layout>
                <c:manualLayout>
                  <c:x val="-3.8254371384656492E-3"/>
                  <c:y val="-0.1360920731798329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rgbClr val="A1DCB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A1DCBC"/>
                        </a:solidFill>
                      </a:rPr>
                      <a:t>11%</a:t>
                    </a:r>
                    <a:endParaRPr lang="ru-RU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7F-428E-8689-A4AE3D30B5DE}"/>
                </c:ext>
              </c:extLst>
            </c:dLbl>
            <c:dLbl>
              <c:idx val="5"/>
              <c:layout>
                <c:manualLayout>
                  <c:x val="-6.3566827570392101E-2"/>
                  <c:y val="-8.475575438183034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>
                        <a:solidFill>
                          <a:schemeClr val="bg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bg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7F-428E-8689-A4AE3D30B5DE}"/>
                </c:ext>
              </c:extLst>
            </c:dLbl>
            <c:dLbl>
              <c:idx val="6"/>
              <c:layout>
                <c:manualLayout>
                  <c:x val="-6.5921154517443722E-2"/>
                  <c:y val="-8.828724414773753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>
                        <a:solidFill>
                          <a:schemeClr val="tx2"/>
                        </a:solidFill>
                      </a:rPr>
                      <a:t>[</a:t>
                    </a:r>
                    <a:r>
                      <a:rPr lang="en-US">
                        <a:solidFill>
                          <a:schemeClr val="tx2"/>
                        </a:solidFill>
                      </a:rPr>
                      <a:t>ЗНАЧЕНИЕ]</a:t>
                    </a: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B7F-428E-8689-A4AE3D30B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Предоставлена государственная услуга</c:v>
                </c:pt>
                <c:pt idx="1">
                  <c:v>Разъяснено</c:v>
                </c:pt>
                <c:pt idx="2">
                  <c:v>Находится на рассмотрении</c:v>
                </c:pt>
                <c:pt idx="3">
                  <c:v>Поддержано</c:v>
                </c:pt>
                <c:pt idx="4">
                  <c:v>Направлено по компетенции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0.34</c:v>
                </c:pt>
                <c:pt idx="1">
                  <c:v>0.2</c:v>
                </c:pt>
                <c:pt idx="2">
                  <c:v>0.03</c:v>
                </c:pt>
                <c:pt idx="3">
                  <c:v>0.32</c:v>
                </c:pt>
                <c:pt idx="4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B7F-428E-8689-A4AE3D30B5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0.33818</cdr:x>
      <cdr:y>0.43278</cdr:y>
    </cdr:from>
    <cdr:to>
      <cdr:x>0.60671</cdr:x>
      <cdr:y>0.56637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="" xmlns:a16="http://schemas.microsoft.com/office/drawing/2014/main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820796" y="1636900"/>
          <a:ext cx="1445793" cy="5052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106</a:t>
          </a:r>
          <a:endParaRPr sz="2000" b="1" dirty="0">
            <a:cs typeface="Arial Black"/>
          </a:endParaRPr>
        </a:p>
      </cdr:txBody>
    </cdr:sp>
  </cdr:relSizeAnchor>
  <cdr:relSizeAnchor xmlns:cdr="http://schemas.openxmlformats.org/drawingml/2006/chartDrawing">
    <cdr:from>
      <cdr:x>0.3059</cdr:x>
      <cdr:y>0.5377</cdr:y>
    </cdr:from>
    <cdr:to>
      <cdr:x>0.64566</cdr:x>
      <cdr:y>0.62997</cdr:y>
    </cdr:to>
    <cdr:sp macro="" textlink="">
      <cdr:nvSpPr>
        <cdr:cNvPr id="3" name="Объект 1">
          <a:extLst xmlns:a="http://schemas.openxmlformats.org/drawingml/2006/main">
            <a:ext uri="{FF2B5EF4-FFF2-40B4-BE49-F238E27FC236}">
              <a16:creationId xmlns="" xmlns:a16="http://schemas.microsoft.com/office/drawing/2014/main" id="{B4D5CED0-CDE4-8FC6-3048-B030A8323C88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646982" y="2033723"/>
          <a:ext cx="1829302" cy="348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ru-RU" sz="1600" dirty="0" smtClean="0"/>
            <a:t>обращений</a:t>
          </a:r>
          <a:endParaRPr lang="ru-R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0.36682</cdr:x>
      <cdr:y>0.43931</cdr:y>
    </cdr:from>
    <cdr:to>
      <cdr:x>0.59802</cdr:x>
      <cdr:y>0.58263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="" xmlns:a16="http://schemas.microsoft.com/office/drawing/2014/main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653893" y="1548809"/>
          <a:ext cx="1042421" cy="5052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96</a:t>
          </a:r>
          <a:endParaRPr sz="3200" b="1" dirty="0">
            <a:solidFill>
              <a:srgbClr val="282A2E"/>
            </a:solidFill>
            <a:cs typeface="Arial Black"/>
          </a:endParaRPr>
        </a:p>
      </cdr:txBody>
    </cdr:sp>
  </cdr:relSizeAnchor>
  <cdr:relSizeAnchor xmlns:cdr="http://schemas.openxmlformats.org/drawingml/2006/chartDrawing">
    <cdr:from>
      <cdr:x>0.31668</cdr:x>
      <cdr:y>0.55211</cdr:y>
    </cdr:from>
    <cdr:to>
      <cdr:x>0.65644</cdr:x>
      <cdr:y>0.64438</cdr:y>
    </cdr:to>
    <cdr:sp macro="" textlink="">
      <cdr:nvSpPr>
        <cdr:cNvPr id="3" name="Объект 1">
          <a:extLst xmlns:a="http://schemas.openxmlformats.org/drawingml/2006/main">
            <a:ext uri="{FF2B5EF4-FFF2-40B4-BE49-F238E27FC236}">
              <a16:creationId xmlns="" xmlns:a16="http://schemas.microsoft.com/office/drawing/2014/main" id="{B4D5CED0-CDE4-8FC6-3048-B030A8323C88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427826" y="1946488"/>
          <a:ext cx="1531889" cy="325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solidFill>
                <a:srgbClr val="282A2E"/>
              </a:solidFill>
            </a:rPr>
            <a:t>обращений</a:t>
          </a:r>
          <a:endParaRPr lang="ru-RU" sz="1600" dirty="0">
            <a:solidFill>
              <a:srgbClr val="282A2E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0.32339</cdr:x>
      <cdr:y>0.44375</cdr:y>
    </cdr:from>
    <cdr:to>
      <cdr:x>0.59192</cdr:x>
      <cdr:y>0.55758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:a16="http://schemas.microsoft.com/office/drawing/2014/main" xmlns="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527088" y="1489824"/>
          <a:ext cx="1268033" cy="382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2400" b="1" spc="-20" dirty="0" smtClean="0">
              <a:cs typeface="Arial Black"/>
            </a:rPr>
            <a:t>96</a:t>
          </a:r>
          <a:endParaRPr sz="1600" b="1" dirty="0">
            <a:cs typeface="Arial Black"/>
          </a:endParaRPr>
        </a:p>
      </cdr:txBody>
    </cdr:sp>
  </cdr:relSizeAnchor>
  <cdr:relSizeAnchor xmlns:cdr="http://schemas.openxmlformats.org/drawingml/2006/chartDrawing">
    <cdr:from>
      <cdr:x>0.28815</cdr:x>
      <cdr:y>0.54655</cdr:y>
    </cdr:from>
    <cdr:to>
      <cdr:x>0.62791</cdr:x>
      <cdr:y>0.63882</cdr:y>
    </cdr:to>
    <cdr:sp macro="" textlink="">
      <cdr:nvSpPr>
        <cdr:cNvPr id="3" name="Объект 1">
          <a:extLst xmlns:a="http://schemas.openxmlformats.org/drawingml/2006/main">
            <a:ext uri="{FF2B5EF4-FFF2-40B4-BE49-F238E27FC236}">
              <a16:creationId xmlns:a16="http://schemas.microsoft.com/office/drawing/2014/main" xmlns="" id="{B4D5CED0-CDE4-8FC6-3048-B030A8323C88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329214" y="1685775"/>
          <a:ext cx="1567293" cy="2845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ru-RU" sz="1600" dirty="0" smtClean="0"/>
            <a:t>обращений</a:t>
          </a:r>
          <a:endParaRPr lang="ru-R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0.22946</cdr:x>
      <cdr:y>0.41596</cdr:y>
    </cdr:from>
    <cdr:to>
      <cdr:x>0.71098</cdr:x>
      <cdr:y>0.71736</cdr:y>
    </cdr:to>
    <cdr:sp macro="" textlink="">
      <cdr:nvSpPr>
        <cdr:cNvPr id="2" name="object 50">
          <a:extLst xmlns:a="http://schemas.openxmlformats.org/drawingml/2006/main">
            <a:ext uri="{FF2B5EF4-FFF2-40B4-BE49-F238E27FC236}">
              <a16:creationId xmlns="" xmlns:a16="http://schemas.microsoft.com/office/drawing/2014/main" id="{E3EFE3C5-BE86-D9C0-7500-786C6F5CA899}"/>
            </a:ext>
          </a:extLst>
        </cdr:cNvPr>
        <cdr:cNvSpPr txBox="1"/>
      </cdr:nvSpPr>
      <cdr:spPr>
        <a:xfrm xmlns:a="http://schemas.openxmlformats.org/drawingml/2006/main">
          <a:off x="1085627" y="1394631"/>
          <a:ext cx="2278179" cy="10105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282A2E"/>
              </a:solidFill>
              <a:latin typeface="Arial"/>
            </a:defRPr>
          </a:lvl9pPr>
        </a:lstStyle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96</a:t>
          </a:r>
        </a:p>
        <a:p xmlns:a="http://schemas.openxmlformats.org/drawingml/2006/main">
          <a:pPr marL="12700" algn="ctr">
            <a:lnSpc>
              <a:spcPct val="100000"/>
            </a:lnSpc>
            <a:spcBef>
              <a:spcPts val="100"/>
            </a:spcBef>
          </a:pPr>
          <a:r>
            <a:rPr lang="ru-RU" sz="3200" b="1" spc="-20" dirty="0" smtClean="0">
              <a:cs typeface="Arial Black"/>
            </a:rPr>
            <a:t> </a:t>
          </a:r>
          <a:r>
            <a:rPr lang="ru-RU" sz="2400" spc="-20" dirty="0" smtClean="0">
              <a:cs typeface="Arial Black"/>
            </a:rPr>
            <a:t>обращений</a:t>
          </a:r>
          <a:endParaRPr sz="1600" dirty="0">
            <a:cs typeface="Arial Black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8BAD2-D5EE-4EFA-B4F4-6ED2B0F5B4A2}" type="datetimeFigureOut">
              <a:rPr lang="ru-RU" smtClean="0"/>
              <a:pPr/>
              <a:t>08.07.2024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2883E-DC6F-4FA3-BDE2-8FE67CDEFE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509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E9EF-1B71-41CA-8AEC-8F3DAE1A740A}" type="datetimeFigureOut">
              <a:rPr lang="ru-RU" smtClean="0"/>
              <a:pPr/>
              <a:t>08.07.2024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F0E1-7962-402B-8488-C2708AAB15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73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Дата 3">
            <a:extLst>
              <a:ext uri="{FF2B5EF4-FFF2-40B4-BE49-F238E27FC236}">
                <a16:creationId xmlns:a16="http://schemas.microsoft.com/office/drawing/2014/main" xmlns="" id="{A0F82543-C29B-0D5E-DDFB-152EE9B01379}"/>
              </a:ext>
            </a:extLst>
          </p:cNvPr>
          <p:cNvSpPr txBox="1">
            <a:spLocks/>
          </p:cNvSpPr>
          <p:nvPr userDrawn="1"/>
        </p:nvSpPr>
        <p:spPr>
          <a:xfrm>
            <a:off x="923517" y="5834925"/>
            <a:ext cx="9747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ctr" defTabSz="914400" rtl="0" eaLnBrk="1" latinLnBrk="0" hangingPunct="1">
              <a:defRPr lang="ru-RU" sz="1200" b="1" kern="1200" baseline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363194"/>
              </a:solidFill>
              <a:latin typeface="Arial" panose="020B0604020202020204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069DFFB-C6F8-2A44-C30E-91A7BD289F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25438" y="3267945"/>
            <a:ext cx="6611568" cy="365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94E159DB-C40A-1886-8268-3F63F133A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725" y="2829798"/>
            <a:ext cx="6611568" cy="566594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5" name="Дата 24">
            <a:extLst>
              <a:ext uri="{FF2B5EF4-FFF2-40B4-BE49-F238E27FC236}">
                <a16:creationId xmlns:a16="http://schemas.microsoft.com/office/drawing/2014/main" xmlns="" id="{83F37492-9A68-EA6B-3787-2DF4EEF4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/>
          <a:lstStyle/>
          <a:p>
            <a:fld id="{66066E51-5F4A-43E2-A6C2-84789929AB13}" type="datetimeFigureOut">
              <a:rPr lang="ru-RU" smtClean="0"/>
              <a:pPr/>
              <a:t>08.07.2024</a:t>
            </a:fld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F09EB815-7309-2FB6-E4DD-20C2ACDB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6085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42">
          <p15:clr>
            <a:srgbClr val="FBAE40"/>
          </p15:clr>
        </p15:guide>
        <p15:guide id="4" orient="horz" pos="200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499" y="1852613"/>
            <a:ext cx="6525731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:a16="http://schemas.microsoft.com/office/drawing/2014/main" xmlns="" id="{CFD94AFF-47FA-B07D-6D6E-1B1434C57B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3491076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:a16="http://schemas.microsoft.com/office/drawing/2014/main" xmlns="" id="{C8075BC7-29F4-10A7-6099-61883186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0B346A-CF0E-97F5-D60F-0EA7D876DA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:a16="http://schemas.microsoft.com/office/drawing/2014/main" xmlns="" id="{A0CBA05F-4F15-957A-B8B0-277B675A8A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50474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38575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Рисунок 11">
            <a:extLst>
              <a:ext uri="{FF2B5EF4-FFF2-40B4-BE49-F238E27FC236}">
                <a16:creationId xmlns:a16="http://schemas.microsoft.com/office/drawing/2014/main" xmlns="" id="{1B70D70E-2EE6-BF62-5660-FF6CFAD0E6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08368" y="1852612"/>
            <a:ext cx="5252600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5B3B671A-5AD2-35DA-9E7E-3AE2D16948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2624552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50E73817-7DF2-7F29-C8B8-0FFF36405A8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245DBB21-2694-9011-C1A0-751E0067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2C2E8C-D248-7018-16C2-1D3BB333EE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510C0862-4F8C-846A-7886-51108CC736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556792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500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2" name="Рисунок 11">
            <a:extLst>
              <a:ext uri="{FF2B5EF4-FFF2-40B4-BE49-F238E27FC236}">
                <a16:creationId xmlns:a16="http://schemas.microsoft.com/office/drawing/2014/main" xmlns="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Рисунок 11">
            <a:extLst>
              <a:ext uri="{FF2B5EF4-FFF2-40B4-BE49-F238E27FC236}">
                <a16:creationId xmlns:a16="http://schemas.microsoft.com/office/drawing/2014/main" xmlns="" id="{3471242F-CCB7-688C-7FF7-2E77CEAC1F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02707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29AC462-0E67-2B17-CA38-A795A2BB5CB7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xmlns="" id="{3F9C5E39-5BEB-8216-F122-FED360A9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F799B80-A63E-2B8E-3E88-0F211DE865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xmlns="" id="{7ED2446E-FE91-279E-FD43-ED9A8599EE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476723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3">
            <a:extLst>
              <a:ext uri="{FF2B5EF4-FFF2-40B4-BE49-F238E27FC236}">
                <a16:creationId xmlns:a16="http://schemas.microsoft.com/office/drawing/2014/main" xmlns="" id="{F3244840-D46E-7CA6-422B-3AC25F58923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2A59621-BEC3-13D1-CC5C-BC6D3DB1460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9661" y="1285733"/>
            <a:ext cx="11136244" cy="4453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6F3A45D3-8FCD-97D9-5D8A-049C1E22EC6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:a16="http://schemas.microsoft.com/office/drawing/2014/main" xmlns="" id="{5198C4F6-DB3A-5160-A22E-7DBF4D95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06D25E-AE44-1977-5B63-B4587C6995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:a16="http://schemas.microsoft.com/office/drawing/2014/main" xmlns="" id="{EA1B0C63-E372-3F72-2A3F-1DC27E73B9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512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3D16D53-7852-B8AF-68FA-5E3C80BD9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9661" y="1119498"/>
            <a:ext cx="3932237" cy="47415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xmlns="" id="{0150B22C-36E5-ACAF-31F7-3EE49D3BB286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Рисунок 16">
            <a:extLst>
              <a:ext uri="{FF2B5EF4-FFF2-40B4-BE49-F238E27FC236}">
                <a16:creationId xmlns:a16="http://schemas.microsoft.com/office/drawing/2014/main" xmlns="" id="{A9B994D8-D0ED-E6D0-8144-FF42E93F4E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8088" y="1119499"/>
            <a:ext cx="6718300" cy="474155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Номер слайда 4">
            <a:extLst>
              <a:ext uri="{FF2B5EF4-FFF2-40B4-BE49-F238E27FC236}">
                <a16:creationId xmlns:a16="http://schemas.microsoft.com/office/drawing/2014/main" xmlns="" id="{51FA5304-2109-7D22-A5D1-CD631A2137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B4CA5D0B-8B52-1107-559A-749E3A7F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B106A8-7FA6-0BD1-7D12-A84A46EFC0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D1C002C3-1A75-C31D-F57C-311971A79D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36140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и опис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0B77544B-57D9-E431-D1E6-8256238A8B0B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Диаграмма 11">
            <a:extLst>
              <a:ext uri="{FF2B5EF4-FFF2-40B4-BE49-F238E27FC236}">
                <a16:creationId xmlns:a16="http://schemas.microsoft.com/office/drawing/2014/main" xmlns="" id="{C55CCD9B-D286-2625-CCCD-E190BE736E02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00075" y="1255713"/>
            <a:ext cx="7177088" cy="44783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415DDDC4-24BA-1A90-35C7-DBF0F8076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86738" y="1255713"/>
            <a:ext cx="3549650" cy="4478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" name="Номер слайда 4">
            <a:extLst>
              <a:ext uri="{FF2B5EF4-FFF2-40B4-BE49-F238E27FC236}">
                <a16:creationId xmlns:a16="http://schemas.microsoft.com/office/drawing/2014/main" xmlns="" id="{66B31BB7-B03F-E9BD-6391-BD436CF802B4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E873933A-3B4D-6646-56C5-E235FC34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7116E41E-3878-4F89-E5CA-6055D41ED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:a16="http://schemas.microsoft.com/office/drawing/2014/main" xmlns="" id="{B53057ED-1934-96D0-D00E-4656B252B6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893658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98E6E48-539F-6663-3EC2-99A02C6C8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52" y="1309026"/>
            <a:ext cx="4600230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412E470-A3E0-AA1D-BD7D-EE0A4A8BC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2452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3636147-C979-6BB0-1430-8A0199843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029" y="1309026"/>
            <a:ext cx="4626801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xmlns="" id="{AD0B6318-4C01-5B81-FFE0-29FA74921D8E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Объект 3">
            <a:extLst>
              <a:ext uri="{FF2B5EF4-FFF2-40B4-BE49-F238E27FC236}">
                <a16:creationId xmlns:a16="http://schemas.microsoft.com/office/drawing/2014/main" xmlns="" id="{CEB75230-A382-1CD5-FD4F-96C0E7AB2D2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596314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:a16="http://schemas.microsoft.com/office/drawing/2014/main" xmlns="" id="{A87B1AA6-636A-712D-E7E7-19BD221B018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:a16="http://schemas.microsoft.com/office/drawing/2014/main" xmlns="" id="{EB9C93E9-B451-90FC-1FD3-8515D51D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E299EA-A75B-AC61-4FB5-BAE03AC9F5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:a16="http://schemas.microsoft.com/office/drawing/2014/main" xmlns="" id="{3C28F2EA-1946-73B9-2334-F11F8CE43C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025139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63098" y="2148277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12259" y="2373142"/>
            <a:ext cx="3814428" cy="213577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:a16="http://schemas.microsoft.com/office/drawing/2014/main" xmlns="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63098" y="3878662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AC3773A7-9B04-3EE4-6241-6EFC66E05F5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3FFE4DE8-568E-3060-9EE8-09722B0A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554B07-7268-10C4-3310-536D3280F5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5015FF51-4FB9-80D7-0C9E-D6D992E19CF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426366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цита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39625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17141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3">
            <a:extLst>
              <a:ext uri="{FF2B5EF4-FFF2-40B4-BE49-F238E27FC236}">
                <a16:creationId xmlns:a16="http://schemas.microsoft.com/office/drawing/2014/main" xmlns="" id="{04330EFB-CBC7-CD9D-FF5F-A635746942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7394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:a16="http://schemas.microsoft.com/office/drawing/2014/main" xmlns="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37177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Рисунок 11">
            <a:extLst>
              <a:ext uri="{FF2B5EF4-FFF2-40B4-BE49-F238E27FC236}">
                <a16:creationId xmlns:a16="http://schemas.microsoft.com/office/drawing/2014/main" xmlns="" id="{56067903-C0E3-AE2B-A079-16BDAED641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49878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21" name="Текст 13">
            <a:extLst>
              <a:ext uri="{FF2B5EF4-FFF2-40B4-BE49-F238E27FC236}">
                <a16:creationId xmlns:a16="http://schemas.microsoft.com/office/drawing/2014/main" xmlns="" id="{4670D368-EE86-FD2B-A287-B8169A2DF1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47430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B2053094-509F-09A3-FC67-7802C71B4C16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7A854170-0557-2FB2-1028-6A819A39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39E89C-B707-3071-9E1A-3D36BDD15B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037BB8E1-253F-F13D-74AC-0B565F5E6F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56297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 с заголовком и колонтитул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3">
            <a:extLst>
              <a:ext uri="{FF2B5EF4-FFF2-40B4-BE49-F238E27FC236}">
                <a16:creationId xmlns:a16="http://schemas.microsoft.com/office/drawing/2014/main" xmlns="" id="{092B14AC-EA25-24B0-80B9-B68B01017FF9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861D2919-2696-6DC4-367C-04B82F96B909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xmlns="" id="{4638B12C-3F1E-D4F3-EA42-7B55EE34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6D252F-F014-D107-3431-9D498687F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xmlns="" id="{A0D847DF-67A9-B35E-69BB-F5DA4C9E35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914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D7A2D3-D6E5-C73A-7DBE-5EE64342D78B}"/>
              </a:ext>
            </a:extLst>
          </p:cNvPr>
          <p:cNvSpPr txBox="1">
            <a:spLocks/>
          </p:cNvSpPr>
          <p:nvPr userDrawn="1"/>
        </p:nvSpPr>
        <p:spPr>
          <a:xfrm>
            <a:off x="2890077" y="705115"/>
            <a:ext cx="9518374" cy="10149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7DBBFC"/>
                </a:solidFill>
              </a:rPr>
              <a:t>СОДЕРЖАНИЕ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DD14833C-E99F-871B-FE32-BDFF130C184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22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7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1 цифра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6D3409CF-BB0C-E756-DC29-B113AEAB8277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9492CD8-B2D2-4AF6-2D2A-CDA40DC351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143863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209481BF-91DE-79FE-FDB1-F23ADE85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60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:a16="http://schemas.microsoft.com/office/drawing/2014/main" xmlns="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xmlns="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E5C9A6C4-81F8-744C-0326-E51AC4E9C47D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499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2 цифры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:a16="http://schemas.microsoft.com/office/drawing/2014/main" xmlns="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xmlns="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1BBBFCC8-FA3E-584C-D68D-4B3C3092DBD9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CC890D42-0994-2C55-C003-1115272C893B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xmlns="" id="{0C3B47C9-9A5E-501B-FE77-3F72F5A6E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358836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10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xmlns="" id="{13848968-2D85-42FA-45F0-949C4DE6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934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9235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лашка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C9EA2E0C-DBBA-B384-9FFB-38013890919D}"/>
              </a:ext>
            </a:extLst>
          </p:cNvPr>
          <p:cNvSpPr/>
          <p:nvPr userDrawn="1"/>
        </p:nvSpPr>
        <p:spPr>
          <a:xfrm>
            <a:off x="8209723" y="1253330"/>
            <a:ext cx="3526184" cy="4690269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2CEB80-1939-9913-B80E-312A85EDD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019" y="1253331"/>
            <a:ext cx="6939720" cy="46902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0DC16E3-4119-D306-B0DB-20405C30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0045" y="1546320"/>
            <a:ext cx="2905539" cy="40583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xmlns="" id="{3A56EE4D-CAE0-F801-A46E-E73A9FF689B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F68A1339-501D-64DA-C8B5-52929CFF6A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7" name="Номер слайда 4">
            <a:extLst>
              <a:ext uri="{FF2B5EF4-FFF2-40B4-BE49-F238E27FC236}">
                <a16:creationId xmlns:a16="http://schemas.microsoft.com/office/drawing/2014/main" xmlns="" id="{BC31200F-A18F-EFBD-01D2-D05D06212DC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6C2E8AF7-382D-88BB-23C5-07A71763FE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xmlns="" id="{F14F051A-8698-953F-5B03-5020E318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</p:spTree>
    <p:extLst>
      <p:ext uri="{BB962C8B-B14F-4D97-AF65-F5344CB8AC3E}">
        <p14:creationId xmlns:p14="http://schemas.microsoft.com/office/powerpoint/2010/main" val="3877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3">
            <a:extLst>
              <a:ext uri="{FF2B5EF4-FFF2-40B4-BE49-F238E27FC236}">
                <a16:creationId xmlns:a16="http://schemas.microsoft.com/office/drawing/2014/main" xmlns="" id="{07EB8C42-1916-8071-ED45-F0E2C9EDBF2D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>
              <a:solidFill>
                <a:srgbClr val="7DBBFC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BE661CAF-7768-9AC2-F538-B5F8ECA17596}"/>
              </a:ext>
            </a:extLst>
          </p:cNvPr>
          <p:cNvSpPr/>
          <p:nvPr userDrawn="1"/>
        </p:nvSpPr>
        <p:spPr>
          <a:xfrm>
            <a:off x="983967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1FDB0C7F-D8DF-B62D-675F-2953D8E4F5A3}"/>
              </a:ext>
            </a:extLst>
          </p:cNvPr>
          <p:cNvSpPr/>
          <p:nvPr userDrawn="1"/>
        </p:nvSpPr>
        <p:spPr>
          <a:xfrm>
            <a:off x="6406498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8">
            <a:extLst>
              <a:ext uri="{FF2B5EF4-FFF2-40B4-BE49-F238E27FC236}">
                <a16:creationId xmlns:a16="http://schemas.microsoft.com/office/drawing/2014/main" xmlns="" id="{6FB71AF1-07C0-861E-F4DD-68F641E0E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22048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8">
            <a:extLst>
              <a:ext uri="{FF2B5EF4-FFF2-40B4-BE49-F238E27FC236}">
                <a16:creationId xmlns:a16="http://schemas.microsoft.com/office/drawing/2014/main" xmlns="" id="{D17CFC04-E67A-8922-2B8D-E0DB8D8A24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22047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6" name="Текст 28">
            <a:extLst>
              <a:ext uri="{FF2B5EF4-FFF2-40B4-BE49-F238E27FC236}">
                <a16:creationId xmlns:a16="http://schemas.microsoft.com/office/drawing/2014/main" xmlns="" id="{E94F6ACE-9C78-005A-9335-1EE2316FEBE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702409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28">
            <a:extLst>
              <a:ext uri="{FF2B5EF4-FFF2-40B4-BE49-F238E27FC236}">
                <a16:creationId xmlns:a16="http://schemas.microsoft.com/office/drawing/2014/main" xmlns="" id="{A3A4BEF3-6D0B-F439-67E7-1E15BB7A37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02408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9CC2F26-97EB-7B4D-39C7-FEBF2DDC11A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xmlns="" id="{4A9190F3-63E6-D6B6-8C3D-8372DF3A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516F0E-926C-DA7C-8025-567B8DE4BB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:a16="http://schemas.microsoft.com/office/drawing/2014/main" xmlns="" id="{989F7E08-ECD5-A180-87F7-E279FEAC0D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0626743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5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xmlns="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2175667B-4583-04FE-4801-F6C8F75BDF08}"/>
              </a:ext>
            </a:extLst>
          </p:cNvPr>
          <p:cNvSpPr/>
          <p:nvPr userDrawn="1"/>
        </p:nvSpPr>
        <p:spPr>
          <a:xfrm>
            <a:off x="749501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0C01C6F4-9C01-3FB3-C85B-D700EDBB7C86}"/>
              </a:ext>
            </a:extLst>
          </p:cNvPr>
          <p:cNvSpPr/>
          <p:nvPr userDrawn="1"/>
        </p:nvSpPr>
        <p:spPr>
          <a:xfrm>
            <a:off x="4539973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01950DA1-BCD8-EDB2-DC7D-A275B3D4A3F2}"/>
              </a:ext>
            </a:extLst>
          </p:cNvPr>
          <p:cNvSpPr/>
          <p:nvPr userDrawn="1"/>
        </p:nvSpPr>
        <p:spPr>
          <a:xfrm>
            <a:off x="8330445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xmlns="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7473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:a16="http://schemas.microsoft.com/office/drawing/2014/main" xmlns="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27945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xmlns="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28357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xmlns="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37472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:a16="http://schemas.microsoft.com/office/drawing/2014/main" xmlns="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7944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xmlns="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28356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1" name="Номер слайда 4">
            <a:extLst>
              <a:ext uri="{FF2B5EF4-FFF2-40B4-BE49-F238E27FC236}">
                <a16:creationId xmlns:a16="http://schemas.microsoft.com/office/drawing/2014/main" xmlns="" id="{CED563EF-4AF7-CA26-C2B3-8930D1244BE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xmlns="" id="{49E18D00-E6F5-C63D-F8DF-4CED2CF8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956397-8C95-263F-6DDD-83D08E5DE6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7">
            <a:extLst>
              <a:ext uri="{FF2B5EF4-FFF2-40B4-BE49-F238E27FC236}">
                <a16:creationId xmlns:a16="http://schemas.microsoft.com/office/drawing/2014/main" xmlns="" id="{71FFB7C3-AB15-77C9-4BB6-FD302DB554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2645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етыр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xmlns="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2175667B-4583-04FE-4801-F6C8F75BDF08}"/>
              </a:ext>
            </a:extLst>
          </p:cNvPr>
          <p:cNvSpPr/>
          <p:nvPr userDrawn="1"/>
        </p:nvSpPr>
        <p:spPr>
          <a:xfrm>
            <a:off x="693544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0C01C6F4-9C01-3FB3-C85B-D700EDBB7C86}"/>
              </a:ext>
            </a:extLst>
          </p:cNvPr>
          <p:cNvSpPr/>
          <p:nvPr userDrawn="1"/>
        </p:nvSpPr>
        <p:spPr>
          <a:xfrm>
            <a:off x="3510327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01950DA1-BCD8-EDB2-DC7D-A275B3D4A3F2}"/>
              </a:ext>
            </a:extLst>
          </p:cNvPr>
          <p:cNvSpPr/>
          <p:nvPr userDrawn="1"/>
        </p:nvSpPr>
        <p:spPr>
          <a:xfrm>
            <a:off x="6321330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xmlns="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847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:a16="http://schemas.microsoft.com/office/drawing/2014/main" xmlns="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94630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xmlns="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05633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xmlns="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7847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:a16="http://schemas.microsoft.com/office/drawing/2014/main" xmlns="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94630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xmlns="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05633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4F1A9882-4C2B-E626-5001-E66315689940}"/>
              </a:ext>
            </a:extLst>
          </p:cNvPr>
          <p:cNvSpPr/>
          <p:nvPr userDrawn="1"/>
        </p:nvSpPr>
        <p:spPr>
          <a:xfrm>
            <a:off x="9132333" y="1940127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екст 28">
            <a:extLst>
              <a:ext uri="{FF2B5EF4-FFF2-40B4-BE49-F238E27FC236}">
                <a16:creationId xmlns:a16="http://schemas.microsoft.com/office/drawing/2014/main" xmlns="" id="{040A5FB0-55B9-3D90-49B1-E18432C4DC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416636" y="2954128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28">
            <a:extLst>
              <a:ext uri="{FF2B5EF4-FFF2-40B4-BE49-F238E27FC236}">
                <a16:creationId xmlns:a16="http://schemas.microsoft.com/office/drawing/2014/main" xmlns="" id="{F6E431BB-9FC0-ACC5-D858-C1ABAC9698E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16636" y="2200972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:a16="http://schemas.microsoft.com/office/drawing/2014/main" xmlns="" id="{681E0E83-7715-1B26-C0EF-86D4C9801A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10" name="Нижний колонтитул 3">
            <a:extLst>
              <a:ext uri="{FF2B5EF4-FFF2-40B4-BE49-F238E27FC236}">
                <a16:creationId xmlns:a16="http://schemas.microsoft.com/office/drawing/2014/main" xmlns="" id="{F98F4CB7-BFDE-D189-FF5A-FE233D9D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CFAB044C-A531-5D6F-6DF5-9FAB03A78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D493F4DE-6466-E1F9-7B7D-3713B650803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9650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xmlns="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Рисунок 11">
            <a:extLst>
              <a:ext uri="{FF2B5EF4-FFF2-40B4-BE49-F238E27FC236}">
                <a16:creationId xmlns:a16="http://schemas.microsoft.com/office/drawing/2014/main" xmlns="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:a16="http://schemas.microsoft.com/office/drawing/2014/main" xmlns="" id="{F90414E1-F7F8-26E8-647F-D6D5B0A46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0" y="1852612"/>
            <a:ext cx="7064455" cy="3609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xmlns="" id="{79C98158-9B5D-14BD-1E46-4774CFAF8C8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xmlns="" id="{2A5C06CF-0267-9F95-9C86-7619DF63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88754EFC-18DF-431F-2CBC-8164726143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2" y="397564"/>
            <a:ext cx="7920384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xmlns="" id="{56DD57C9-6725-8803-146D-E0BF7A437D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1" y="685800"/>
            <a:ext cx="7920384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7012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Рисунок 91">
            <a:extLst>
              <a:ext uri="{FF2B5EF4-FFF2-40B4-BE49-F238E27FC236}">
                <a16:creationId xmlns:a16="http://schemas.microsoft.com/office/drawing/2014/main" xmlns="" id="{4CE3E9B1-F3D4-3556-20BA-A1E713C78F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" y="0"/>
            <a:ext cx="1217988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78C392E-0650-3E49-B662-297B64F08AAB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87BB93A-015E-D7D4-7253-918D673A9B8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03BB2D9A-F664-FFF4-A0F6-B19159EC9EEE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3B3D696D-1D0A-BB5F-B162-A7A732569666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4BC3E7D7-E43F-C9DE-70A0-837694E19BD9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4919E742-2F27-14B1-C72F-CFBA6505D94D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30DBBC1-F244-061C-AB52-AE1E02AD82E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8ABDB30A-ACD6-8072-1CB6-329DBDD2F56F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8F3B8F62-D6FF-F65D-268E-547A6FEE41A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8D377FDD-6B9A-89B0-E345-D81F1F47850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EA20CC44-78D7-54E1-C2DE-F358682D92AE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A0C2536-FE9A-1BB0-94AE-591381B38F3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E9572509-ABCA-0BE7-285B-31C3B5E3C1E7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A382322E-E23D-ECF6-23C5-90CA978C4074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1E2DA02F-57E1-F7A3-1173-DC07DC331A51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CF8693B4-28D3-C583-6422-DB950DE3D612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856E289E-B2ED-7937-5BD6-5869E1B4B03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FA44B585-2AEE-339E-118D-8FE7D9FA68D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28D8135E-A3E7-2B50-FBE3-0EAFC1B89F71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36746D68-F219-13BE-730B-076345C7F77B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07277229-FA20-7E8C-F2E4-0BC04D58B909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5EE0555B-69DC-9F1E-1852-7EF23E797FCC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7F5778D3-B98E-3825-9AF5-119103008A4E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F268F6B6-AE29-1758-DA1D-739EC455CEE7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0D82168-BF55-4696-7483-74935C94BC06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3A9FE502-7D91-FD27-18EA-75FE5993F164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5DC23334-9C95-FD49-997D-CB804EF16D5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FD245827-C1EA-1E65-1E0F-03DD9745A3AF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68839C1-EF4D-188D-3816-A1FCA09652CD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B978519A-30BD-56F4-5E8B-344E3223B80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0FBB36BE-E933-F9C9-DB22-C1A952CDD9E8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84DA803-EE2C-BA85-7C18-E241575FC441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AD2954E9-F6BC-112F-10A0-FB15865E3EEA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3B6CED35-4EAD-41F6-9FE6-0096B4DBE529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B4C0984-61F0-37B3-5D90-91C99C72BD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B6D1929F-7BAC-38B0-FDFA-14758F4471C7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375DDF96-5A9C-6318-789E-8FE22F75B710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xmlns="" id="{8C838E8D-7DF6-A1C8-CD8F-78CBD9FFCA84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2D1C751A-34FF-ED27-4136-4EE0D6A30A77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A4DB5CBF-CEB5-AD13-53D8-425F15998E5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4D15D9A2-51D5-FD45-59F1-CF9D9C51E19C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C6734D44-AF83-F5A7-23CC-D723C34D3DE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1289D1D4-CFB4-4FBE-ADDB-EB673AD3E831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D598CD16-7D65-1A5A-10B4-EE7CF4B057F1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56EFE557-E6E7-5F9E-699E-7B36F7D408C5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BA9D8904-E6C7-45D5-D173-36786456D7D1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17C2A8EE-90E3-2F69-FB85-864F98531CA1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3AA706B9-AAFC-D0EB-5CC4-D5581915F67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815F2394-C0AE-78A6-3B4B-7CF3C86E1D72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2604E1F7-AEDF-9634-ADCE-29BA27A83087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E361C005-87C8-CBCC-DA94-872354CD6C21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E99E06B7-7FC5-7013-8997-1CB7CA92DB1A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C19540B-5F34-7A5B-7D50-334BF8CA8859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1A747DA6-785C-8AD6-C67F-44D0D44D979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D4C0B51A-0338-CB75-A2BC-4368EB7373BC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FF0F1326-636E-99C2-FB67-2466093644F5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91B0C96F-1932-6F00-6F7E-E888CCCB47F7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47BDFA9E-8731-7066-4F24-F35177AE5AD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06FED542-6ABE-B1FD-9C90-6D26943C626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62C5B1F5-F3F8-71E7-62B2-3305FE81372A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82BE8ECF-7CF1-8B52-1246-DD01B79F2CEF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BEFD6DB5-6058-9546-CE30-C74FA37D21C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BDFDFB64-A30C-ED70-3793-120AD938B6DB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C28A2BB3-1396-9EFC-58F7-D69685AC6EF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477BA3D4-E917-CE81-B3DD-B2E946BEE9FD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DE19C96F-23B6-368D-230D-CD3375591526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13492DA9-8782-1E73-2745-AB25474D9CDC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8979BF4E-C6D1-B436-B399-1EB877AF3FA0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45B00759-AF9F-1FB0-8373-08676B327A0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BFFBD61E-E33C-9361-0382-5B16CB5C2FB8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xmlns="" id="{E4210381-D008-A1AA-AFF0-C09FE3C3D6A0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32D268D3-A638-2B21-826D-9B1189052AA2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C7D5676C-4156-8155-6D16-6B2BC8189994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24171D7A-5167-B72D-6AE5-468CC6CD0AB7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C4D50512-417C-E171-B857-ABAE16242C2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xmlns="" id="{4CE8E33C-1B05-6F10-C2F6-B5BF27233CF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6AE66501-2FFC-E2F6-CC1B-2C4219F644A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C83E165B-35A5-461D-7B55-24EC00CFDC76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5F81FDD7-3F99-ECD6-B701-C2F430ACCAE2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6B12820E-E6DE-F2AE-1B85-BEE7E4F20E3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67041F5E-4536-6C2E-DBA0-0AE610B57D68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0729F609-8F30-25E1-EDAD-44233D0A0003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C4D5E9D3-325B-BF89-DBC6-CD8FE4666505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90" name="Дата 89">
            <a:extLst>
              <a:ext uri="{FF2B5EF4-FFF2-40B4-BE49-F238E27FC236}">
                <a16:creationId xmlns:a16="http://schemas.microsoft.com/office/drawing/2014/main" xmlns="" id="{052562C5-A706-F70C-AB3D-B9985196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66066E51-5F4A-43E2-A6C2-84789929AB13}" type="datetimeFigureOut">
              <a:rPr lang="ru-RU" smtClean="0"/>
              <a:pPr/>
              <a:t>08.07.2024</a:t>
            </a:fld>
            <a:endParaRPr lang="ru-RU" dirty="0"/>
          </a:p>
        </p:txBody>
      </p:sp>
      <p:sp>
        <p:nvSpPr>
          <p:cNvPr id="91" name="Нижний колонтитул 90">
            <a:extLst>
              <a:ext uri="{FF2B5EF4-FFF2-40B4-BE49-F238E27FC236}">
                <a16:creationId xmlns:a16="http://schemas.microsoft.com/office/drawing/2014/main" xmlns="" id="{E2006461-0671-009B-EFEF-0588B3C2B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pic>
        <p:nvPicPr>
          <p:cNvPr id="85" name="Рисунок 84">
            <a:extLst>
              <a:ext uri="{FF2B5EF4-FFF2-40B4-BE49-F238E27FC236}">
                <a16:creationId xmlns:a16="http://schemas.microsoft.com/office/drawing/2014/main" xmlns="" id="{043A29A3-527A-D2E7-5A16-D0CAAE0D0FF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9216" y="551092"/>
            <a:ext cx="3159167" cy="115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5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327104B-FDB0-368B-0A09-AC9F1EB9B36F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576002-5F45-6912-5036-044802AF9D9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4F096151-A82C-C182-8EB0-48AD13D7FA11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885297E5-06D0-52A9-20BB-E9C3DE1B42BC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8E912021-9639-976E-5A68-78AECD0276A1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E5437E60-FA06-1B4F-ECF2-4AEA55DBC66B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AC3158B2-2FBE-A56E-7C44-1422225F459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34274DE5-2419-B0AB-73E1-A88CED3906FD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12551590-8912-D7AC-3BFC-FAD7ED06A033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18E25E9A-171C-31D0-3AB4-97B2510ADF7A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D970074E-61DB-DF7D-5820-53E71AC761E1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D42148C-8284-8906-6B00-7C5008781B32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4C3B38D8-8ACC-8F11-83FD-3C6F64D2A745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4616B386-FD68-8E86-FA20-89F52B97C3FB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C87F44DF-E948-B8C4-5F2C-3E9D0DBEE297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D06A6127-D836-D472-EE8F-4EF939540A25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C2B8461B-F039-5EF7-A341-9CB869B621B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E0FFC4F0-FE32-65B3-2A65-BAD0DEC831ED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CF5FA737-A34F-4641-4F80-CBADEDB1260B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BA64D12B-8F5C-DD21-408F-79EB9937BBAD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26F615AE-CDF6-4243-BB13-760BA8E29B04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F0B10044-4E17-767E-8467-C8701EF88D1F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AFD09D3E-1A15-27E0-3A7D-6B127560EBB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BF1E2922-AB6D-38BD-CD9E-7D1CB1CCFF6B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CC25F18A-1CA0-CF5B-8F40-774F6070A2D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4A408F28-1289-94D7-9B13-995FA556FA7A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F65DEBDE-70E8-17AA-476A-8DD117CE0A25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1D62FAE6-6D0C-8B69-1A78-DF57687EDEC8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85570D73-B813-38BF-4CDF-13997DF491E2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34F93159-46C3-CB59-E76A-ECBD7C58FF1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C102936E-6601-9368-B2D9-498524CE359D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246C7A3-417F-7274-82D6-3188EC99BA23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0BC9DC81-5E6A-BA21-9170-1CC77AA6F14C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6CE7FE1A-0602-77B9-DEF6-27981041EB1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ECE3699B-182B-DF18-728E-B5313654EBB3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D955588B-52FE-1F06-58DF-7A9B1D03E60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8B684A64-C79B-82F9-6847-81532D25DC23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xmlns="" id="{4C53F6D8-8F66-A109-EBBA-9DC4DC5C5050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395FF9C1-CF97-52A8-B191-9C3352B513E8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C4D6B1EE-24DB-B767-8562-D4AB5FCD47A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0A6694F3-39BC-B151-54D2-98340697E17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5DA68969-59EA-E62C-011F-2ADA481155FD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5A32FA40-37E0-CA58-BB79-99252694ABF4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C1DB07C3-1A36-0DA9-EA47-FA55025BF0F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AE1E4C94-6AD0-E5DB-9E16-90C83B5BE07F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D4BFA602-D1E8-1C66-18D4-A2221E96FFD6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17D01B27-2BC0-2106-99C7-61A9F396E139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B4ACCEFC-CA12-46EF-E88F-B9DD57B7B04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A515EDAC-2972-173B-355C-2BA9D0713D44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D6343A83-EFB2-3FFC-3498-D8EAC086005D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766F4C46-2759-1254-1602-1EF020C29A9B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1B37D39D-F386-5E38-F9B8-E89989FBA1F0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5034F04A-3AA1-9DD8-4EA6-8099F7EFD740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0050FF0D-26A3-E060-3E49-275BBEC98F5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1510A7DE-0A18-8813-5CC8-1F5B31883BD1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C13191AE-FF0D-0F5F-8E75-9ECA6F1ED0D1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D11C6001-B60E-FF19-F61B-545F8DBE269F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57B62614-498F-E07C-CB6D-0DBEF44E15A1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FD744016-6012-2369-3CC8-89E90927084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1C35A1C5-4160-4763-A191-3D31434EDDE2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4978C3CC-09AC-26D4-0CFA-73C505B362D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90E555F9-77B8-E927-0DEC-EC4B07AFD2EF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CCF3EE42-6C7E-D651-7F55-2E962509186F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F82B83F4-2A51-7160-2B4A-848DEFAFE3B8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B8E404E1-ED65-A67E-7BCE-55CEB1322A16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104970A1-211D-0074-1F19-11CA6C1230B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140143C6-2BA9-FE7E-C7F3-6FF08BD6D1FF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87D4E663-6358-C4A2-B117-4684E7747A94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357C739F-B5F6-6345-1934-2157BB4D9AF7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2B2B0A2D-7B64-1809-B474-C0A95368A343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xmlns="" id="{F5698C8D-7ABF-7501-4D33-B55F48A9D141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45C20574-A69B-9037-DD0C-9C83CBE7557A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83FFDFAC-23C7-7010-DDAF-2B45CCF582CE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55A130F6-E209-C31D-019F-071A15E0C4F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74C35DB6-E4B4-231F-ED5B-BA65072C6F28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xmlns="" id="{9D9E9D17-FC2C-C794-ED02-153D7BC6B184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5E9B8C22-9EFD-8A59-8418-1630F4958E5A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41C1A3F9-8449-ADBC-F281-07CC42F14623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B51EC78A-3F61-9C0C-CDBE-1503EB1B8F4F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79E4EBDF-1D45-10D7-E80A-8B434FC4858F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DC0E7060-7DCB-239F-A871-28535B50AA83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1E209568-B69F-5A4B-543D-C0E5D731D5D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EFEA7ECE-9A9A-9D4D-2FD2-DF1226FB04F1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53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09C1B71-52AF-5215-095D-204F3CC538D4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4E7B363-16FA-8729-4FF9-760486DF88E1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F2119FFA-A59F-0F5C-CB4B-03364CB48D93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906361F0-6CA1-2F38-AD91-BE7189F24E81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B60AC9FD-ABDF-354A-A2F9-924975EB6677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xmlns="" id="{6F2EF9C7-0712-91F4-8F53-37949A091968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EB88953C-74B8-F4CF-3A5D-951775231D5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BCB78E80-935B-A76D-503C-FAE2A214B520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6B2F7F18-F595-5A7F-F286-0341D9BD48B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043345A9-402B-F36B-C123-A0F62C428A46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4CC0FC46-EFE1-00EA-8517-2FA5880B79CA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B859DA3-B309-2068-AD4E-1E110A529D1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ED7E70D1-DB34-ECFF-85CB-FD696B0D3710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E8DBB127-DB80-BD33-E231-3A9C4C2D2260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2C5DE9F3-D9EE-ACC5-3C58-9DE4ADA02506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8A0472B2-D599-7158-A409-E7352998F11C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86CDF7A9-4F72-4BFA-2E2C-B50B0F9F3BD9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F6E55736-8082-6DE3-8FAD-79F7E3B87AB8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E6B4DD8B-9385-210D-4957-E7F12769B195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02B62D64-4E24-9361-DE1D-BC1D1675DB4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B34E8A5-E1F2-6855-D3D0-FED622C8F89A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4747B9AA-17E9-ABA4-5B6B-E6C0DE929A71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1DB7FB7D-D1F8-47F1-BFD8-2387995E5889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6727A489-2BF7-9A91-2CFB-22E25CCD861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42A176BC-B2B2-ECCD-1C1B-C351AA3FA2AA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xmlns="" id="{DCF5E066-DA03-FE86-E500-1ED2454CF840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B3F0565A-1DF2-0D2F-468C-AD42E68D81D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BE443C97-3342-EF08-D843-B462AEC63F03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0D8E856F-930B-30D6-7B7C-DB8E5FD8EF3B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FDD8C505-80AE-3111-10F2-D3FD53287D5E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8216F93E-1B79-7C29-2B78-9390B8807B42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10F29041-F3A2-3389-4698-95FDD9307CEF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xmlns="" id="{9296C1E1-F519-5859-9921-7D6E9D1278C5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39AD2F90-1F56-ADF8-A06E-C40C840F10C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8F677AEB-D55A-0DB7-72EE-7354AF60105F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E96FE878-834E-6264-D6C0-94B8CBA2D3ED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6761CD99-C42D-7DFC-E054-373F5F17AB4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944C1535-BC71-87BB-BE3F-389D89C1B1AD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7474998F-42B2-7657-2830-144E82420866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AD44CFCF-049A-3224-E62A-B613CA23EE8A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C2ED1C75-002B-00BA-9D6F-2F495797394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56789622-5094-7ED2-A550-296C4286963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FF26EFD3-D208-A21C-80C2-B01DEBD02F5A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B2C018E5-2454-FCB7-252C-F748065CCED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F2463711-AD89-89B2-98D2-01DBD5C75BC0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7014843E-D1E0-3CB4-19A3-4271E956D34E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FF7F2BC2-E137-79A8-BDD1-385C397E58B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7BBA137D-46B3-C2B2-3471-1BBC4762C1D5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AFBFD1C1-E7F8-0E53-A86E-76D59DF608F9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2EBC0F4E-F50A-7BCD-7E85-57A644300288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B56F0AF-8545-354D-8B8B-67F2F75896AF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9" name="Овал 58">
              <a:extLst>
                <a:ext uri="{FF2B5EF4-FFF2-40B4-BE49-F238E27FC236}">
                  <a16:creationId xmlns:a16="http://schemas.microsoft.com/office/drawing/2014/main" xmlns="" id="{8DD5ED39-5799-4D22-E0C5-5432FC2F4176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7A6D441F-6C1D-9023-A16F-31E94BE0362B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C9DFFD3D-CB91-CCC7-4A46-C3163D7BAA8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CB38A01E-8012-705F-3B3B-AE1D071025B7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38972478-6A14-1C63-E719-49A0FFA2232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AF6E6262-0B57-6CCB-1501-49D178DDFEC3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D4BE906B-00AA-4E0C-C8B5-1913C58AE460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xmlns="" id="{BC2DAB9B-FB54-7623-D0A3-6A2B4313436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BB9EBB33-F483-9705-EEED-CCC8557F9D60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C34342E2-9E33-CBEC-4398-15C58F9A6E3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947E2DFE-CDF8-45E0-AF20-31A8CF4D2093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A9C9D777-6721-CBE1-7CC3-EE9B1B76ECB7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xmlns="" id="{41669393-A10E-6E13-B11D-E3BC6629629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AB3052B3-75E5-AE35-F98B-D3E97436CFAA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736DAF22-6B6B-396B-224C-2B56162DA282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B0BD4CC7-0576-3495-21D6-7A5AD2DF7130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6DD2A2E6-3F13-3BAE-C3C1-06D66AB9DD06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F3BFAFE4-0D27-E4AE-282A-203F041CD84D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422B9D1E-4273-DEA7-E37E-BA8F43E4B64A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xmlns="" id="{1EE9240F-B83F-D1F8-4F16-FAEBB8589B42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2FCB1AFE-6D94-DEEE-EC0D-F926FF522D3E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E25C5890-DAEA-8195-9D15-C3FAD8BBAB48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71A14381-F852-53FE-C5E8-45923E938C33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EF96669F-14E4-CB39-AA50-3C4A140530D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8B0D051C-651A-8750-6AE5-6045684D1C6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E3C808F6-20CB-B589-A0AE-4DCC81D40A2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xmlns="" id="{1E4E4702-2F97-D8B1-24F9-EFA633E408D5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C6C6ECBF-1FCE-1AC7-AE8B-27EC7C8F9608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7" name="Овал 86">
              <a:extLst>
                <a:ext uri="{FF2B5EF4-FFF2-40B4-BE49-F238E27FC236}">
                  <a16:creationId xmlns:a16="http://schemas.microsoft.com/office/drawing/2014/main" xmlns="" id="{5684DAE0-8DD0-A48D-2199-CC465266049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ED3B4F3A-91C1-10F5-9ACA-09FA46B0E08D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9" name="Овал 88">
              <a:extLst>
                <a:ext uri="{FF2B5EF4-FFF2-40B4-BE49-F238E27FC236}">
                  <a16:creationId xmlns:a16="http://schemas.microsoft.com/office/drawing/2014/main" xmlns="" id="{E5E3F020-26A1-0EF2-86AE-4F17E13F8BA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DFE1FCAC-836D-76E1-2DD1-B4647056E4C3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115" name="Рисунок 114">
            <a:extLst>
              <a:ext uri="{FF2B5EF4-FFF2-40B4-BE49-F238E27FC236}">
                <a16:creationId xmlns:a16="http://schemas.microsoft.com/office/drawing/2014/main" xmlns="" id="{9A7A2E4D-0FCF-23F2-B80A-77AC29E6D1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6400" y="337233"/>
            <a:ext cx="2607733" cy="45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9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FECD6C-44E3-FC65-459F-C341245A0578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BFD07E5-9795-A378-B86B-033479D9792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C7DFDF2C-AAB8-6825-E242-589F6313103C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17CC3203-0189-7ED1-C3ED-7D31028CA707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5FE32FA8-EAD3-234D-A113-0F25C2FA8222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20D800E7-B155-159A-F548-D7C83E4E6E9E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56F9185B-A5C5-3D6A-4454-4E97937439B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xmlns="" id="{A6889D6D-40F5-AC17-F848-21A78ADE5A2C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6DA9C818-AC52-7EB2-7B19-450DA77DA114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xmlns="" id="{3715F572-20BB-5BD0-0D2D-06CE9A779443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D3AE3980-4DDF-E5B1-52D5-25F5663082CB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F1EF911-EDEB-8320-D4A5-96F861A64BE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B4B1E3F3-9A17-12BF-5073-09D2079E7519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6" name="Овал 15">
              <a:extLst>
                <a:ext uri="{FF2B5EF4-FFF2-40B4-BE49-F238E27FC236}">
                  <a16:creationId xmlns:a16="http://schemas.microsoft.com/office/drawing/2014/main" xmlns="" id="{EAB349F0-F5F7-85BB-F51B-3DEB35112D7E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0C89188E-6661-20CD-2016-A78E4F316B5A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xmlns="" id="{2567468B-53DF-D4B9-C030-496BD732D474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A2ABFDD-EAA8-8B57-828A-57994B742642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xmlns="" id="{65E19001-9A04-2E7F-5607-9CDA81F7F13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D2029E1B-651D-BDC4-37CB-10154A56F4EC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5B13E6AA-5AE2-FF97-FE85-D774D156EFE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F9B1F2D3-577B-A094-6182-61DE27D4AF1B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xmlns="" id="{050C7B38-311D-6128-51DD-7F536AE920B3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E22C8BB8-CBF8-3DE8-892D-8A66DF63F66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6" name="Овал 25">
              <a:extLst>
                <a:ext uri="{FF2B5EF4-FFF2-40B4-BE49-F238E27FC236}">
                  <a16:creationId xmlns:a16="http://schemas.microsoft.com/office/drawing/2014/main" xmlns="" id="{E86A5DC8-819D-5751-B42E-51336502266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4C3FAF3-631A-3C67-FB6C-D0A11FE5475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xmlns="" id="{772F8F28-DE63-00FE-2E03-DC549EEF4A4D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A63EA359-5818-9AD2-3A95-3F3B326A73DB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xmlns="" id="{987E4497-3285-226B-A9CB-095FC71D6EB1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D2A33997-BBC5-B959-C225-55AD9E972A76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xmlns="" id="{7AA4570F-E461-A646-507B-534F4F40FACD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EFFEF905-4E08-3299-7E3D-D1DC0F4AB30F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CC02871-7CD2-47A2-B947-94D01554BDBE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99230FA9-4A67-A350-603C-B6AD5BF787B0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xmlns="" id="{788F0FFC-CE35-A75B-981C-E3BDD328178E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E0D4C50E-E2A6-954D-82A6-CF39E7A96C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xmlns="" id="{A265F6B2-D1FC-78DD-B1E7-0D8F2DE25D9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4022AA87-8D54-7F5C-1A33-5DD61983877C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xmlns="" id="{DACBA6F4-3887-DA95-AB8A-8BAF910CA869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0282F4A3-19DB-8B0D-E18C-1FD14C98B423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xmlns="" id="{C237519B-D07C-BC87-972F-1A89955C120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811E9494-A80E-4954-A36D-BDA89B218DB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xmlns="" id="{944F1FA7-F55F-227C-78D1-9C5C52FEDEC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12EF55B4-2C5E-6C24-782E-2B006424C96E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6" name="Овал 45">
              <a:extLst>
                <a:ext uri="{FF2B5EF4-FFF2-40B4-BE49-F238E27FC236}">
                  <a16:creationId xmlns:a16="http://schemas.microsoft.com/office/drawing/2014/main" xmlns="" id="{06495D6F-5519-CB4B-DAA7-8D8AF233AD0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E651F3BD-04B9-51DD-253C-75CA793616BE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xmlns="" id="{FAA3288E-53EF-77DE-CE52-35751107D07D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746BD2D-D928-40F3-4222-6C2A7AD7631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xmlns="" id="{86C93773-B78E-98DB-D896-2F28516BD76B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ABA926DA-0215-245D-07FA-FE7A3BE82D30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xmlns="" id="{29DE9CA8-76E8-70D6-AA7D-573FB8F95AF3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F8BC91A8-6BD6-BE1E-775B-5E63506D3347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xmlns="" id="{3EAE96AF-866C-46F1-B7EF-30478D6DAA2E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21742CC0-68FE-5D07-4783-08B0550308DF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xmlns="" id="{78DD1DB4-491D-7502-07B6-C07E51F8F0E0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C1B5483C-91CE-35B9-CE51-67B0F05E0FF8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8" name="Овал 57">
              <a:extLst>
                <a:ext uri="{FF2B5EF4-FFF2-40B4-BE49-F238E27FC236}">
                  <a16:creationId xmlns:a16="http://schemas.microsoft.com/office/drawing/2014/main" xmlns="" id="{E0E05D0B-3E7D-CA49-4262-6B9580E2B65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A29B982F-9927-5A49-FEDA-21D66F474C6B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E0D7E1B3-A35C-2C33-23A3-7D90FC47815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1" name="Группа 60">
            <a:extLst>
              <a:ext uri="{FF2B5EF4-FFF2-40B4-BE49-F238E27FC236}">
                <a16:creationId xmlns:a16="http://schemas.microsoft.com/office/drawing/2014/main" xmlns="" id="{FCB03B80-DC1E-C3EE-C2EE-13F6336537A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xmlns="" id="{8966E6AE-2247-899D-2E9D-F098A812CC04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811EA250-05AC-48AF-AC7B-1F4CF56D6E59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xmlns="" id="{A30CB4E3-0149-876F-9A4A-D545BF8AE086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56456126-A1CC-4E80-AAC2-DA93ECFF7161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6" name="Овал 65">
              <a:extLst>
                <a:ext uri="{FF2B5EF4-FFF2-40B4-BE49-F238E27FC236}">
                  <a16:creationId xmlns:a16="http://schemas.microsoft.com/office/drawing/2014/main" xmlns="" id="{9FB9E9E3-59D1-FB61-91EB-8FC1936617E5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FA8C71BB-29AA-70DE-0367-A1F11E0153D8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xmlns="" id="{C7498587-15CE-7D27-2915-3ECCF437687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31755FCD-6A51-CF6B-190E-BF9CFAFE6E15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xmlns="" id="{BB7032D1-EFCB-0C41-6126-EF5E014FAFBB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xmlns="" id="{64E779D4-4C89-C9F6-1D39-D74D4C1DDD95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2809D862-4566-06DC-44D5-CCFFFB32BB1E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3" name="Группа 72">
            <a:extLst>
              <a:ext uri="{FF2B5EF4-FFF2-40B4-BE49-F238E27FC236}">
                <a16:creationId xmlns:a16="http://schemas.microsoft.com/office/drawing/2014/main" xmlns="" id="{D30CA939-6AE4-F904-D8CD-D44F5FA624FE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4" name="Овал 73">
              <a:extLst>
                <a:ext uri="{FF2B5EF4-FFF2-40B4-BE49-F238E27FC236}">
                  <a16:creationId xmlns:a16="http://schemas.microsoft.com/office/drawing/2014/main" xmlns="" id="{0EEFCF38-75D6-F55D-1F46-4E618A32C81B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270A0A37-BD58-D8A3-5677-902497CD729A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6" name="Овал 75">
              <a:extLst>
                <a:ext uri="{FF2B5EF4-FFF2-40B4-BE49-F238E27FC236}">
                  <a16:creationId xmlns:a16="http://schemas.microsoft.com/office/drawing/2014/main" xmlns="" id="{D468A3EF-2A77-2BEB-960A-425754A32E2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3DCBFD44-CD52-9285-D378-E3C4B3BEDAAF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8" name="Овал 77">
              <a:extLst>
                <a:ext uri="{FF2B5EF4-FFF2-40B4-BE49-F238E27FC236}">
                  <a16:creationId xmlns:a16="http://schemas.microsoft.com/office/drawing/2014/main" xmlns="" id="{3A7D6173-4FC3-1649-3606-37CBD69AF650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E592D4B2-43CA-860F-719A-EBCA69AC710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0" name="Овал 79">
              <a:extLst>
                <a:ext uri="{FF2B5EF4-FFF2-40B4-BE49-F238E27FC236}">
                  <a16:creationId xmlns:a16="http://schemas.microsoft.com/office/drawing/2014/main" xmlns="" id="{B84B5470-EA64-F073-28F5-4AFA912E428B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E8213603-2CE9-383E-1FC1-0F57F9A0B385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2" name="Овал 81">
              <a:extLst>
                <a:ext uri="{FF2B5EF4-FFF2-40B4-BE49-F238E27FC236}">
                  <a16:creationId xmlns:a16="http://schemas.microsoft.com/office/drawing/2014/main" xmlns="" id="{1A2717A3-135A-A1F5-14C9-8669E026055B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CA1A25D4-C8E2-5D04-4F6C-4AE6BF7B4100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4" name="Овал 83">
              <a:extLst>
                <a:ext uri="{FF2B5EF4-FFF2-40B4-BE49-F238E27FC236}">
                  <a16:creationId xmlns:a16="http://schemas.microsoft.com/office/drawing/2014/main" xmlns="" id="{C55E78DA-E092-A5C0-CA78-CB869ADDA80B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FE026BA0-AB30-6913-FDB4-E8C3A62142C4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111" name="Рисунок 110">
            <a:extLst>
              <a:ext uri="{FF2B5EF4-FFF2-40B4-BE49-F238E27FC236}">
                <a16:creationId xmlns:a16="http://schemas.microsoft.com/office/drawing/2014/main" xmlns="" id="{1EEA52E3-7A2F-C9B0-AA57-E29E016837C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6400" y="337233"/>
            <a:ext cx="2607733" cy="45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8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78C392E-0650-3E49-B662-297B64F08AAB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87BB93A-015E-D7D4-7253-918D673A9B8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03BB2D9A-F664-FFF4-A0F6-B19159EC9EEE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xmlns="" id="{3B3D696D-1D0A-BB5F-B162-A7A732569666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4BC3E7D7-E43F-C9DE-70A0-837694E19BD9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xmlns="" id="{4919E742-2F27-14B1-C72F-CFBA6505D94D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430DBBC1-F244-061C-AB52-AE1E02AD82E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8ABDB30A-ACD6-8072-1CB6-329DBDD2F56F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8F3B8F62-D6FF-F65D-268E-547A6FEE41A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8D377FDD-6B9A-89B0-E345-D81F1F47850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EA20CC44-78D7-54E1-C2DE-F358682D92AE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A0C2536-FE9A-1BB0-94AE-591381B38F3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E9572509-ABCA-0BE7-285B-31C3B5E3C1E7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A382322E-E23D-ECF6-23C5-90CA978C4074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1E2DA02F-57E1-F7A3-1173-DC07DC331A51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CF8693B4-28D3-C583-6422-DB950DE3D612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856E289E-B2ED-7937-5BD6-5869E1B4B03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FA44B585-2AEE-339E-118D-8FE7D9FA68D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28D8135E-A3E7-2B50-FBE3-0EAFC1B89F71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36746D68-F219-13BE-730B-076345C7F77B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07277229-FA20-7E8C-F2E4-0BC04D58B909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5EE0555B-69DC-9F1E-1852-7EF23E797FCC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7F5778D3-B98E-3825-9AF5-119103008A4E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xmlns="" id="{F268F6B6-AE29-1758-DA1D-739EC455CEE7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0D82168-BF55-4696-7483-74935C94BC06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xmlns="" id="{3A9FE502-7D91-FD27-18EA-75FE5993F164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5DC23334-9C95-FD49-997D-CB804EF16D5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xmlns="" id="{FD245827-C1EA-1E65-1E0F-03DD9745A3AF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68839C1-EF4D-188D-3816-A1FCA09652CD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xmlns="" id="{B978519A-30BD-56F4-5E8B-344E3223B80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0FBB36BE-E933-F9C9-DB22-C1A952CDD9E8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84DA803-EE2C-BA85-7C18-E241575FC441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AD2954E9-F6BC-112F-10A0-FB15865E3EEA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xmlns="" id="{3B6CED35-4EAD-41F6-9FE6-0096B4DBE529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B4C0984-61F0-37B3-5D90-91C99C72BD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B6D1929F-7BAC-38B0-FDFA-14758F4471C7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375DDF96-5A9C-6318-789E-8FE22F75B710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xmlns="" id="{8C838E8D-7DF6-A1C8-CD8F-78CBD9FFCA84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2D1C751A-34FF-ED27-4136-4EE0D6A30A77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xmlns="" id="{A4DB5CBF-CEB5-AD13-53D8-425F15998E5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4D15D9A2-51D5-FD45-59F1-CF9D9C51E19C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C6734D44-AF83-F5A7-23CC-D723C34D3DE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1289D1D4-CFB4-4FBE-ADDB-EB673AD3E831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D598CD16-7D65-1A5A-10B4-EE7CF4B057F1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56EFE557-E6E7-5F9E-699E-7B36F7D408C5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xmlns="" id="{BA9D8904-E6C7-45D5-D173-36786456D7D1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17C2A8EE-90E3-2F69-FB85-864F98531CA1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3AA706B9-AAFC-D0EB-5CC4-D5581915F67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815F2394-C0AE-78A6-3B4B-7CF3C86E1D72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2604E1F7-AEDF-9634-ADCE-29BA27A83087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E361C005-87C8-CBCC-DA94-872354CD6C21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xmlns="" id="{E99E06B7-7FC5-7013-8997-1CB7CA92DB1A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C19540B-5F34-7A5B-7D50-334BF8CA8859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1A747DA6-785C-8AD6-C67F-44D0D44D979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D4C0B51A-0338-CB75-A2BC-4368EB7373BC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xmlns="" id="{FF0F1326-636E-99C2-FB67-2466093644F5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91B0C96F-1932-6F00-6F7E-E888CCCB47F7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47BDFA9E-8731-7066-4F24-F35177AE5AD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xmlns="" id="{06FED542-6ABE-B1FD-9C90-6D26943C626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xmlns="" id="{62C5B1F5-F3F8-71E7-62B2-3305FE81372A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82BE8ECF-7CF1-8B52-1246-DD01B79F2CEF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xmlns="" id="{BEFD6DB5-6058-9546-CE30-C74FA37D21C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BDFDFB64-A30C-ED70-3793-120AD938B6DB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xmlns="" id="{C28A2BB3-1396-9EFC-58F7-D69685AC6EF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477BA3D4-E917-CE81-B3DD-B2E946BEE9FD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DE19C96F-23B6-368D-230D-CD3375591526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13492DA9-8782-1E73-2745-AB25474D9CDC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8979BF4E-C6D1-B436-B399-1EB877AF3FA0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45B00759-AF9F-1FB0-8373-08676B327A0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BFFBD61E-E33C-9361-0382-5B16CB5C2FB8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xmlns="" id="{E4210381-D008-A1AA-AFF0-C09FE3C3D6A0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xmlns="" id="{32D268D3-A638-2B21-826D-9B1189052AA2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C7D5676C-4156-8155-6D16-6B2BC8189994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24171D7A-5167-B72D-6AE5-468CC6CD0AB7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C4D50512-417C-E171-B857-ABAE16242C2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xmlns="" id="{4CE8E33C-1B05-6F10-C2F6-B5BF27233CF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6AE66501-2FFC-E2F6-CC1B-2C4219F644A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xmlns="" id="{C83E165B-35A5-461D-7B55-24EC00CFDC76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5F81FDD7-3F99-ECD6-B701-C2F430ACCAE2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xmlns="" id="{6B12820E-E6DE-F2AE-1B85-BEE7E4F20E3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67041F5E-4536-6C2E-DBA0-0AE610B57D68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0729F609-8F30-25E1-EDAD-44233D0A0003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C4D5E9D3-325B-BF89-DBC6-CD8FE4666505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26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D3AC065-77CB-B1F7-2E77-C368AA7F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725" y="2221523"/>
            <a:ext cx="6611568" cy="566594"/>
          </a:xfrm>
        </p:spPr>
        <p:txBody>
          <a:bodyPr/>
          <a:lstStyle/>
          <a:p>
            <a:r>
              <a:rPr lang="ru-RU" dirty="0" smtClean="0"/>
              <a:t>ИНФОРМАЦИОННО-СТАТИСТИЧЕСКИЙ ОБЗОР ОБРАЩЕНИЙ ГРАЖДАН, НАПРАВЛЕННЫХ </a:t>
            </a:r>
            <a:br>
              <a:rPr lang="ru-RU" dirty="0" smtClean="0"/>
            </a:br>
            <a:r>
              <a:rPr lang="ru-RU" dirty="0" smtClean="0"/>
              <a:t>ВО </a:t>
            </a:r>
            <a:r>
              <a:rPr lang="ru-RU" dirty="0"/>
              <a:t>2</a:t>
            </a:r>
            <a:r>
              <a:rPr lang="ru-RU" dirty="0" smtClean="0"/>
              <a:t> КВАРТАЛЕ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6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15">
            <a:extLst>
              <a:ext uri="{FF2B5EF4-FFF2-40B4-BE49-F238E27FC236}">
                <a16:creationId xmlns:a16="http://schemas.microsoft.com/office/drawing/2014/main" xmlns="" id="{3EE7B0E7-3C97-4C7E-ABD1-3BA3806836AF}"/>
              </a:ext>
            </a:extLst>
          </p:cNvPr>
          <p:cNvSpPr/>
          <p:nvPr/>
        </p:nvSpPr>
        <p:spPr>
          <a:xfrm>
            <a:off x="703385" y="1575582"/>
            <a:ext cx="11057206" cy="858130"/>
          </a:xfrm>
          <a:prstGeom prst="roundRect">
            <a:avLst>
              <a:gd name="adj" fmla="val 3768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КОЛИЧЕСТВО ОБРАЩЕНИЙ ГРАЖДАН, </a:t>
            </a:r>
            <a:br>
              <a:rPr lang="ru-RU" dirty="0" smtClean="0"/>
            </a:br>
            <a:r>
              <a:rPr lang="ru-RU" dirty="0" smtClean="0"/>
              <a:t>ПОСТУПИВШИХ В КРАСНОЯРСКСТАТ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5"/>
          </p:nvPr>
        </p:nvSpPr>
        <p:spPr>
          <a:xfrm>
            <a:off x="599661" y="986476"/>
            <a:ext cx="7920384" cy="365125"/>
          </a:xfrm>
        </p:spPr>
        <p:txBody>
          <a:bodyPr/>
          <a:lstStyle/>
          <a:p>
            <a:r>
              <a:rPr lang="ru-RU" dirty="0" smtClean="0"/>
              <a:t>единиц</a:t>
            </a:r>
            <a:endParaRPr lang="ru-RU" dirty="0"/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219016079"/>
              </p:ext>
            </p:extLst>
          </p:nvPr>
        </p:nvGraphicFramePr>
        <p:xfrm>
          <a:off x="1023582" y="1705971"/>
          <a:ext cx="10708872" cy="3963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4027576" y="5996789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5611279" y="5991559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5" name="Прямоугольник 24"/>
          <p:cNvSpPr/>
          <p:nvPr/>
        </p:nvSpPr>
        <p:spPr>
          <a:xfrm>
            <a:off x="4161120" y="5916105"/>
            <a:ext cx="8575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апрель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746545" y="5904231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май</a:t>
            </a:r>
            <a:endParaRPr lang="ru-RU" sz="1600" dirty="0"/>
          </a:p>
        </p:txBody>
      </p:sp>
      <p:sp>
        <p:nvSpPr>
          <p:cNvPr id="27" name="Oval 6"/>
          <p:cNvSpPr>
            <a:spLocks noChangeArrowheads="1"/>
          </p:cNvSpPr>
          <p:nvPr/>
        </p:nvSpPr>
        <p:spPr bwMode="auto">
          <a:xfrm>
            <a:off x="7326807" y="5992135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8" name="Прямоугольник 27"/>
          <p:cNvSpPr/>
          <p:nvPr/>
        </p:nvSpPr>
        <p:spPr>
          <a:xfrm>
            <a:off x="7474317" y="5916105"/>
            <a:ext cx="6751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июнь</a:t>
            </a:r>
            <a:endParaRPr lang="ru-RU" sz="1600" dirty="0"/>
          </a:p>
        </p:txBody>
      </p:sp>
      <p:sp>
        <p:nvSpPr>
          <p:cNvPr id="33" name="Объект 1">
            <a:extLst>
              <a:ext uri="{FF2B5EF4-FFF2-40B4-BE49-F238E27FC236}">
                <a16:creationId xmlns:a16="http://schemas.microsoft.com/office/drawing/2014/main" xmlns="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700011" y="1744306"/>
            <a:ext cx="1228521" cy="5218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838383"/>
                </a:solidFill>
                <a:cs typeface="Arial"/>
              </a:rPr>
              <a:t>Всего</a:t>
            </a:r>
            <a:endParaRPr lang="ru-RU" sz="24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4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4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4" name="Объект 1">
            <a:extLst>
              <a:ext uri="{FF2B5EF4-FFF2-40B4-BE49-F238E27FC236}">
                <a16:creationId xmlns:a16="http://schemas.microsoft.com/office/drawing/2014/main" xmlns="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1569258" y="1702103"/>
            <a:ext cx="2550827" cy="502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838383"/>
                </a:solidFill>
                <a:cs typeface="Arial"/>
              </a:rPr>
              <a:t>108</a:t>
            </a:r>
            <a:endParaRPr lang="ru-RU" sz="32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5" name="Объект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5083258" y="1701682"/>
            <a:ext cx="2550827" cy="502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838383"/>
                </a:solidFill>
                <a:cs typeface="Arial"/>
              </a:rPr>
              <a:t>106</a:t>
            </a:r>
            <a:endParaRPr lang="ru-RU" sz="32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6" name="Объект 1">
            <a:extLst>
              <a:ext uri="{FF2B5EF4-FFF2-40B4-BE49-F238E27FC236}">
                <a16:creationId xmlns:a16="http://schemas.microsoft.com/office/drawing/2014/main" xmlns="" xmlns:lc="http://schemas.openxmlformats.org/drawingml/2006/lockedCanvas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8587382" y="1701683"/>
            <a:ext cx="2550827" cy="502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838383"/>
                </a:solidFill>
                <a:cs typeface="Arial"/>
              </a:rPr>
              <a:t>96</a:t>
            </a:r>
            <a:endParaRPr lang="ru-RU" sz="32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1800" b="1" dirty="0">
              <a:solidFill>
                <a:srgbClr val="282A2E"/>
              </a:solidFill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КОЛИЧЕСТВО ОБРАЩЕНИЙ ГРАЖДАН, </a:t>
            </a:r>
            <a:br>
              <a:rPr lang="ru-RU" dirty="0" smtClean="0"/>
            </a:br>
            <a:r>
              <a:rPr lang="ru-RU" dirty="0" smtClean="0"/>
              <a:t>ПОСТУПИВШИХ В КРАСНОЯРСКСТАТ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5"/>
          </p:nvPr>
        </p:nvSpPr>
        <p:spPr>
          <a:xfrm>
            <a:off x="599661" y="986896"/>
            <a:ext cx="7920384" cy="365125"/>
          </a:xfrm>
        </p:spPr>
        <p:txBody>
          <a:bodyPr/>
          <a:lstStyle/>
          <a:p>
            <a:r>
              <a:rPr lang="ru-RU" dirty="0" smtClean="0"/>
              <a:t>единиц</a:t>
            </a:r>
            <a:endParaRPr lang="ru-RU" dirty="0"/>
          </a:p>
        </p:txBody>
      </p:sp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6344188"/>
              </p:ext>
            </p:extLst>
          </p:nvPr>
        </p:nvGraphicFramePr>
        <p:xfrm>
          <a:off x="891818" y="1815025"/>
          <a:ext cx="5384103" cy="3782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2487893" y="5693562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4962871" y="5701980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5" name="Прямоугольник 24"/>
          <p:cNvSpPr/>
          <p:nvPr/>
        </p:nvSpPr>
        <p:spPr>
          <a:xfrm>
            <a:off x="2621437" y="5624453"/>
            <a:ext cx="20008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Красноярский край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098137" y="5629140"/>
            <a:ext cx="21397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Республика Хакасия</a:t>
            </a:r>
            <a:endParaRPr lang="ru-RU" sz="1600" dirty="0"/>
          </a:p>
        </p:txBody>
      </p:sp>
      <p:sp>
        <p:nvSpPr>
          <p:cNvPr id="27" name="Oval 6"/>
          <p:cNvSpPr>
            <a:spLocks noChangeArrowheads="1"/>
          </p:cNvSpPr>
          <p:nvPr/>
        </p:nvSpPr>
        <p:spPr bwMode="auto">
          <a:xfrm>
            <a:off x="7524087" y="5716204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8" name="Прямоугольник 27"/>
          <p:cNvSpPr/>
          <p:nvPr/>
        </p:nvSpPr>
        <p:spPr>
          <a:xfrm>
            <a:off x="7657949" y="5626946"/>
            <a:ext cx="18369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Республика Тыва</a:t>
            </a:r>
            <a:endParaRPr lang="ru-RU" sz="1600" dirty="0"/>
          </a:p>
        </p:txBody>
      </p:sp>
      <p:sp>
        <p:nvSpPr>
          <p:cNvPr id="12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1829207" y="1424298"/>
            <a:ext cx="3790777" cy="50209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838383"/>
                </a:solidFill>
                <a:cs typeface="Arial"/>
              </a:rPr>
              <a:t>2</a:t>
            </a:r>
            <a:r>
              <a:rPr lang="ru-RU" sz="2600" b="1" dirty="0" smtClean="0">
                <a:solidFill>
                  <a:srgbClr val="838383"/>
                </a:solidFill>
                <a:cs typeface="Arial"/>
              </a:rPr>
              <a:t> квартал 2023 года</a:t>
            </a:r>
            <a:endParaRPr lang="ru-RU" sz="26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13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7038649" y="1423210"/>
            <a:ext cx="3790777" cy="50209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838383"/>
                </a:solidFill>
                <a:cs typeface="Arial"/>
              </a:rPr>
              <a:t>2</a:t>
            </a:r>
            <a:r>
              <a:rPr lang="ru-RU" sz="2600" b="1" dirty="0" smtClean="0">
                <a:solidFill>
                  <a:srgbClr val="838383"/>
                </a:solidFill>
                <a:cs typeface="Arial"/>
              </a:rPr>
              <a:t> квартал 2024 года</a:t>
            </a:r>
            <a:endParaRPr lang="ru-RU" sz="2600" dirty="0">
              <a:solidFill>
                <a:srgbClr val="838383"/>
              </a:solidFill>
              <a:cs typeface="Arial Black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ru-RU" sz="2600" b="1" dirty="0">
              <a:solidFill>
                <a:srgbClr val="282A2E"/>
              </a:solidFill>
              <a:cs typeface="Arial Black"/>
            </a:endParaRPr>
          </a:p>
        </p:txBody>
      </p:sp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4886180"/>
              </p:ext>
            </p:extLst>
          </p:nvPr>
        </p:nvGraphicFramePr>
        <p:xfrm>
          <a:off x="6603627" y="1889250"/>
          <a:ext cx="4508740" cy="352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ХАРАКТЕРИСТИКА ПОСТУПИВШИХ ОБРАЩЕНИЙ</a:t>
            </a:r>
            <a:endParaRPr lang="ru-RU" dirty="0"/>
          </a:p>
        </p:txBody>
      </p:sp>
      <p:sp>
        <p:nvSpPr>
          <p:cNvPr id="41" name="Текст 4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по каналам поступления, единиц</a:t>
            </a:r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519886905"/>
              </p:ext>
            </p:extLst>
          </p:nvPr>
        </p:nvGraphicFramePr>
        <p:xfrm>
          <a:off x="781050" y="1460311"/>
          <a:ext cx="10712611" cy="406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2254579" y="5717767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5223988" y="5725765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7" name="Прямоугольник 16"/>
          <p:cNvSpPr/>
          <p:nvPr/>
        </p:nvSpPr>
        <p:spPr>
          <a:xfrm>
            <a:off x="5376403" y="5636663"/>
            <a:ext cx="20869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/>
              <a:t>2</a:t>
            </a:r>
            <a:r>
              <a:rPr lang="ru-RU" sz="1600" dirty="0" smtClean="0"/>
              <a:t> квартал 2023 года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040527" y="5639276"/>
            <a:ext cx="20869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/>
              <a:t>2</a:t>
            </a:r>
            <a:r>
              <a:rPr lang="ru-RU" sz="1600" dirty="0" smtClean="0"/>
              <a:t> квартал 2024 года</a:t>
            </a:r>
            <a:endParaRPr lang="ru-RU" sz="1600" dirty="0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7890470" y="5726341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0" name="Прямоугольник 19"/>
          <p:cNvSpPr/>
          <p:nvPr/>
        </p:nvSpPr>
        <p:spPr>
          <a:xfrm>
            <a:off x="2399763" y="5636663"/>
            <a:ext cx="20869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/>
              <a:t>2</a:t>
            </a:r>
            <a:r>
              <a:rPr lang="ru-RU" sz="1600" dirty="0" smtClean="0"/>
              <a:t> квартал 2022 года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15">
            <a:extLst>
              <a:ext uri="{FF2B5EF4-FFF2-40B4-BE49-F238E27FC236}">
                <a16:creationId xmlns:a16="http://schemas.microsoft.com/office/drawing/2014/main" xmlns="" id="{3EE7B0E7-3C97-4C7E-ABD1-3BA3806836AF}"/>
              </a:ext>
            </a:extLst>
          </p:cNvPr>
          <p:cNvSpPr/>
          <p:nvPr/>
        </p:nvSpPr>
        <p:spPr>
          <a:xfrm>
            <a:off x="6359857" y="1296365"/>
            <a:ext cx="5209662" cy="4845128"/>
          </a:xfrm>
          <a:prstGeom prst="roundRect">
            <a:avLst>
              <a:gd name="adj" fmla="val 3768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ХАРАКТЕРИСТИКА ПОСТУПИВШИХ ОБРАЩЕНИЙ</a:t>
            </a:r>
            <a:endParaRPr lang="ru-RU" dirty="0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45068" y="5308314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3178519" y="5302664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7" name="Прямоугольник 16"/>
          <p:cNvSpPr/>
          <p:nvPr/>
        </p:nvSpPr>
        <p:spPr>
          <a:xfrm>
            <a:off x="3358230" y="5213562"/>
            <a:ext cx="20168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Электронная почта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85955" y="5721142"/>
            <a:ext cx="20633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Официальный сайт</a:t>
            </a:r>
            <a:endParaRPr lang="ru-RU" sz="1600" dirty="0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735898" y="5808207"/>
            <a:ext cx="176213" cy="176213"/>
          </a:xfrm>
          <a:prstGeom prst="ellipse">
            <a:avLst/>
          </a:pr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0" name="Прямоугольник 19"/>
          <p:cNvSpPr/>
          <p:nvPr/>
        </p:nvSpPr>
        <p:spPr>
          <a:xfrm>
            <a:off x="972140" y="5213562"/>
            <a:ext cx="14897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Почта России</a:t>
            </a:r>
            <a:endParaRPr lang="ru-RU" sz="1600" dirty="0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203364"/>
              </p:ext>
            </p:extLst>
          </p:nvPr>
        </p:nvGraphicFramePr>
        <p:xfrm>
          <a:off x="777922" y="1665027"/>
          <a:ext cx="4722126" cy="3357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3337047" y="5716597"/>
            <a:ext cx="15587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Другой способ</a:t>
            </a:r>
            <a:endParaRPr lang="ru-RU" sz="1600" dirty="0"/>
          </a:p>
        </p:txBody>
      </p:sp>
      <p:sp>
        <p:nvSpPr>
          <p:cNvPr id="31" name="Oval 6"/>
          <p:cNvSpPr>
            <a:spLocks noChangeArrowheads="1"/>
          </p:cNvSpPr>
          <p:nvPr/>
        </p:nvSpPr>
        <p:spPr bwMode="auto">
          <a:xfrm>
            <a:off x="3175050" y="5805854"/>
            <a:ext cx="176213" cy="176213"/>
          </a:xfrm>
          <a:prstGeom prst="ellipse">
            <a:avLst/>
          </a:prstGeom>
          <a:solidFill>
            <a:srgbClr val="83838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33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1204126" y="1505236"/>
            <a:ext cx="5007242" cy="6452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 smtClean="0">
                <a:solidFill>
                  <a:srgbClr val="282A2E"/>
                </a:solidFill>
                <a:latin typeface="Arial"/>
                <a:cs typeface="Arial"/>
              </a:rPr>
              <a:t>По структуре каналов поступления </a:t>
            </a:r>
            <a:br>
              <a:rPr lang="ru-RU" sz="1600" b="1" dirty="0" smtClean="0">
                <a:solidFill>
                  <a:srgbClr val="282A2E"/>
                </a:solidFill>
                <a:latin typeface="Arial"/>
                <a:cs typeface="Arial"/>
              </a:rPr>
            </a:br>
            <a:endParaRPr lang="ru-RU" sz="1600" b="1" dirty="0">
              <a:solidFill>
                <a:srgbClr val="282A2E"/>
              </a:solidFill>
              <a:cs typeface="Arial Black"/>
            </a:endParaRPr>
          </a:p>
        </p:txBody>
      </p:sp>
      <p:sp>
        <p:nvSpPr>
          <p:cNvPr id="35" name="Объект 1">
            <a:extLst>
              <a:ext uri="{FF2B5EF4-FFF2-40B4-BE49-F238E27FC236}">
                <a16:creationId xmlns:a16="http://schemas.microsoft.com/office/drawing/2014/main" xmlns="" id="{79D2D5DC-CDFB-4EC9-07AB-B6982B1DE8D4}"/>
              </a:ext>
            </a:extLst>
          </p:cNvPr>
          <p:cNvSpPr txBox="1">
            <a:spLocks/>
          </p:cNvSpPr>
          <p:nvPr/>
        </p:nvSpPr>
        <p:spPr>
          <a:xfrm>
            <a:off x="7448550" y="1499401"/>
            <a:ext cx="3086100" cy="6452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 smtClean="0">
                <a:solidFill>
                  <a:srgbClr val="282A2E"/>
                </a:solidFill>
                <a:latin typeface="Arial"/>
                <a:cs typeface="Arial"/>
              </a:rPr>
              <a:t>По типу обращения, единиц</a:t>
            </a:r>
            <a:endParaRPr lang="ru-RU" sz="1600" b="1" dirty="0">
              <a:solidFill>
                <a:srgbClr val="282A2E"/>
              </a:solidFill>
              <a:cs typeface="Arial Black"/>
            </a:endParaRP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1954018834"/>
              </p:ext>
            </p:extLst>
          </p:nvPr>
        </p:nvGraphicFramePr>
        <p:xfrm>
          <a:off x="6096000" y="2210938"/>
          <a:ext cx="5631149" cy="3807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Текст 40"/>
          <p:cNvSpPr>
            <a:spLocks noGrp="1"/>
          </p:cNvSpPr>
          <p:nvPr>
            <p:ph type="body" sz="quarter" idx="15"/>
          </p:nvPr>
        </p:nvSpPr>
        <p:spPr>
          <a:xfrm>
            <a:off x="599661" y="685800"/>
            <a:ext cx="7920384" cy="365125"/>
          </a:xfrm>
        </p:spPr>
        <p:txBody>
          <a:bodyPr/>
          <a:lstStyle/>
          <a:p>
            <a:r>
              <a:rPr lang="ru-RU" dirty="0" smtClean="0"/>
              <a:t>Во 2 квартале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64FCFB85-1F61-11D8-BCDB-3809889C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РАССМОТРЕНИЯ ОБРАЩЕНИЯ ГРАЖДАН</a:t>
            </a:r>
            <a:endParaRPr lang="ru-RU" dirty="0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847781" y="5216359"/>
            <a:ext cx="176212" cy="176212"/>
          </a:xfrm>
          <a:prstGeom prst="ellipse">
            <a:avLst/>
          </a:prstGeom>
          <a:solidFill>
            <a:srgbClr val="36319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828412" y="5675155"/>
            <a:ext cx="177800" cy="176213"/>
          </a:xfrm>
          <a:prstGeom prst="ellipse">
            <a:avLst/>
          </a:prstGeom>
          <a:solidFill>
            <a:srgbClr val="346FC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17" name="Прямоугольник 16"/>
          <p:cNvSpPr/>
          <p:nvPr/>
        </p:nvSpPr>
        <p:spPr>
          <a:xfrm>
            <a:off x="1008623" y="5012846"/>
            <a:ext cx="2812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Предоставлена </a:t>
            </a:r>
            <a:br>
              <a:rPr lang="ru-RU" sz="1600" dirty="0" smtClean="0"/>
            </a:br>
            <a:r>
              <a:rPr lang="ru-RU" sz="1600" dirty="0" smtClean="0"/>
              <a:t>государственная услуга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04620" y="5601450"/>
            <a:ext cx="13183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Разъяснено</a:t>
            </a:r>
            <a:endParaRPr lang="ru-RU" sz="1600" dirty="0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822862" y="6078260"/>
            <a:ext cx="176213" cy="176213"/>
          </a:xfrm>
          <a:prstGeom prst="ellipse">
            <a:avLst/>
          </a:prstGeom>
          <a:solidFill>
            <a:srgbClr val="7DBBF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0" name="Прямоугольник 19"/>
          <p:cNvSpPr/>
          <p:nvPr/>
        </p:nvSpPr>
        <p:spPr>
          <a:xfrm>
            <a:off x="970372" y="5988582"/>
            <a:ext cx="28897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Находится на рассмотрении</a:t>
            </a:r>
            <a:endParaRPr lang="ru-RU" sz="1600" dirty="0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2C7753EF-E3C9-51AF-60A3-B50E1D056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6603963"/>
              </p:ext>
            </p:extLst>
          </p:nvPr>
        </p:nvGraphicFramePr>
        <p:xfrm>
          <a:off x="1364776" y="1409700"/>
          <a:ext cx="4731224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Скругленный прямоугольник 15">
            <a:extLst>
              <a:ext uri="{FF2B5EF4-FFF2-40B4-BE49-F238E27FC236}">
                <a16:creationId xmlns:a16="http://schemas.microsoft.com/office/drawing/2014/main" xmlns="" id="{3EE7B0E7-3C97-4C7E-ABD1-3BA3806836AF}"/>
              </a:ext>
            </a:extLst>
          </p:cNvPr>
          <p:cNvSpPr/>
          <p:nvPr/>
        </p:nvSpPr>
        <p:spPr>
          <a:xfrm>
            <a:off x="7042245" y="1575582"/>
            <a:ext cx="4718345" cy="4033648"/>
          </a:xfrm>
          <a:prstGeom prst="roundRect">
            <a:avLst>
              <a:gd name="adj" fmla="val 3768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342496" y="1809910"/>
            <a:ext cx="4490113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346FC2"/>
                </a:solidFill>
                <a:cs typeface="Arial"/>
              </a:rPr>
              <a:t>все обращения </a:t>
            </a:r>
            <a:r>
              <a:rPr lang="ru-RU" sz="1700" dirty="0" smtClean="0">
                <a:solidFill>
                  <a:srgbClr val="282A2E"/>
                </a:solidFill>
                <a:cs typeface="Arial"/>
              </a:rPr>
              <a:t>рассмотрены </a:t>
            </a:r>
            <a:br>
              <a:rPr lang="ru-RU" sz="1700" dirty="0" smtClean="0">
                <a:solidFill>
                  <a:srgbClr val="282A2E"/>
                </a:solidFill>
                <a:cs typeface="Arial"/>
              </a:rPr>
            </a:br>
            <a:r>
              <a:rPr lang="ru-RU" sz="1700" dirty="0" smtClean="0">
                <a:solidFill>
                  <a:srgbClr val="282A2E"/>
                </a:solidFill>
                <a:cs typeface="Arial"/>
              </a:rPr>
              <a:t>в установленный законом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срок</a:t>
            </a:r>
            <a:endParaRPr lang="ru-RU" sz="1700" dirty="0" smtClean="0">
              <a:solidFill>
                <a:srgbClr val="346FC2"/>
              </a:solidFill>
            </a:endParaRP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282A2E"/>
                </a:solidFill>
                <a:cs typeface="Arial"/>
              </a:rPr>
              <a:t>направлено ответов за подписью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руководителя 31%</a:t>
            </a: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282A2E"/>
                </a:solidFill>
                <a:cs typeface="Arial"/>
              </a:rPr>
              <a:t>направлено ответов за подписью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заместителя руководителя 69%</a:t>
            </a: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282A2E"/>
                </a:solidFill>
                <a:cs typeface="Arial"/>
              </a:rPr>
              <a:t>неполученных заявителем ответов </a:t>
            </a:r>
            <a:br>
              <a:rPr lang="ru-RU" sz="1700" dirty="0" smtClean="0">
                <a:solidFill>
                  <a:srgbClr val="282A2E"/>
                </a:solidFill>
                <a:cs typeface="Arial"/>
              </a:rPr>
            </a:br>
            <a:r>
              <a:rPr lang="ru-RU" sz="1700" dirty="0" smtClean="0">
                <a:solidFill>
                  <a:srgbClr val="346FC2"/>
                </a:solidFill>
                <a:cs typeface="Arial"/>
              </a:rPr>
              <a:t>не выявлено</a:t>
            </a:r>
            <a:endParaRPr lang="ru-RU" sz="1700" dirty="0" smtClean="0">
              <a:solidFill>
                <a:srgbClr val="346FC2"/>
              </a:solidFill>
            </a:endParaRPr>
          </a:p>
          <a:p>
            <a:pPr marL="0" lvl="1" indent="-177800">
              <a:spcAft>
                <a:spcPts val="1200"/>
              </a:spcAft>
              <a:buFont typeface="Wingdings"/>
              <a:buChar char="ü"/>
              <a:defRPr/>
            </a:pPr>
            <a:r>
              <a:rPr lang="ru-RU" sz="1700" dirty="0" smtClean="0">
                <a:solidFill>
                  <a:srgbClr val="346FC2"/>
                </a:solidFill>
                <a:cs typeface="Arial"/>
              </a:rPr>
              <a:t>личный прием </a:t>
            </a:r>
            <a:r>
              <a:rPr lang="ru-RU" sz="1700" dirty="0" smtClean="0">
                <a:solidFill>
                  <a:srgbClr val="282A2E"/>
                </a:solidFill>
                <a:cs typeface="Arial"/>
              </a:rPr>
              <a:t>граждан руководством Красноярскстата во  2 квартале 2024 года </a:t>
            </a:r>
            <a:r>
              <a:rPr lang="ru-RU" sz="1700" dirty="0" smtClean="0">
                <a:solidFill>
                  <a:srgbClr val="346FC2"/>
                </a:solidFill>
                <a:cs typeface="Arial"/>
              </a:rPr>
              <a:t>не проводился</a:t>
            </a:r>
            <a:endParaRPr lang="ru-RU" sz="1700" dirty="0">
              <a:solidFill>
                <a:srgbClr val="346FC2"/>
              </a:solidFill>
            </a:endParaRP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4441757" y="5380047"/>
            <a:ext cx="177800" cy="176213"/>
          </a:xfrm>
          <a:prstGeom prst="ellipse">
            <a:avLst/>
          </a:prstGeom>
          <a:solidFill>
            <a:srgbClr val="46AA98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1" name="Прямоугольник 20"/>
          <p:cNvSpPr/>
          <p:nvPr/>
        </p:nvSpPr>
        <p:spPr>
          <a:xfrm>
            <a:off x="4617965" y="5306342"/>
            <a:ext cx="13888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Поддержано</a:t>
            </a:r>
            <a:endParaRPr lang="ru-RU" sz="1600" dirty="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4447435" y="5750811"/>
            <a:ext cx="177800" cy="176213"/>
          </a:xfrm>
          <a:prstGeom prst="ellipse">
            <a:avLst/>
          </a:prstGeom>
          <a:solidFill>
            <a:srgbClr val="A1DCB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000"/>
          </a:p>
        </p:txBody>
      </p:sp>
      <p:sp>
        <p:nvSpPr>
          <p:cNvPr id="23" name="Прямоугольник 22"/>
          <p:cNvSpPr/>
          <p:nvPr/>
        </p:nvSpPr>
        <p:spPr>
          <a:xfrm>
            <a:off x="4609994" y="5663459"/>
            <a:ext cx="16991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Направлено </a:t>
            </a:r>
            <a:br>
              <a:rPr lang="ru-RU" sz="1600" dirty="0" smtClean="0"/>
            </a:br>
            <a:r>
              <a:rPr lang="ru-RU" sz="1600" dirty="0" smtClean="0"/>
              <a:t>по компетенции</a:t>
            </a:r>
            <a:endParaRPr lang="ru-RU" sz="1600" dirty="0"/>
          </a:p>
        </p:txBody>
      </p:sp>
      <p:sp>
        <p:nvSpPr>
          <p:cNvPr id="24" name="Текст 40"/>
          <p:cNvSpPr>
            <a:spLocks noGrp="1"/>
          </p:cNvSpPr>
          <p:nvPr>
            <p:ph type="body" sz="quarter" idx="15"/>
          </p:nvPr>
        </p:nvSpPr>
        <p:spPr>
          <a:xfrm>
            <a:off x="599661" y="704850"/>
            <a:ext cx="7920384" cy="365125"/>
          </a:xfrm>
        </p:spPr>
        <p:txBody>
          <a:bodyPr/>
          <a:lstStyle/>
          <a:p>
            <a:r>
              <a:rPr lang="ru-RU" dirty="0" smtClean="0"/>
              <a:t>Во 2 квартале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итульны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лайд &quot;Содержание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лайды &quot;Раздел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Информационные слайды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Пусто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166</Words>
  <Application>Microsoft Office PowerPoint</Application>
  <PresentationFormat>Произвольный</PresentationFormat>
  <Paragraphs>77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Титульный слайд</vt:lpstr>
      <vt:lpstr>Слайд "Содержание"</vt:lpstr>
      <vt:lpstr>Слайды "Раздел"</vt:lpstr>
      <vt:lpstr>Информационные слайды</vt:lpstr>
      <vt:lpstr>Пустой слайд</vt:lpstr>
      <vt:lpstr>ИНФОРМАЦИОННО-СТАТИСТИЧЕСКИЙ ОБЗОР ОБРАЩЕНИЙ ГРАЖДАН, НАПРАВЛЕННЫХ  ВО 2 КВАРТАЛЕ 2024 ГОДА</vt:lpstr>
      <vt:lpstr>КОЛИЧЕСТВО ОБРАЩЕНИЙ ГРАЖДАН,  ПОСТУПИВШИХ В КРАСНОЯРСКСТАТ</vt:lpstr>
      <vt:lpstr>КОЛИЧЕСТВО ОБРАЩЕНИЙ ГРАЖДАН,  ПОСТУПИВШИХ В КРАСНОЯРСКСТАТ</vt:lpstr>
      <vt:lpstr>ХАРАКТЕРИСТИКА ПОСТУПИВШИХ ОБРАЩЕНИЙ</vt:lpstr>
      <vt:lpstr>ХАРАКТЕРИСТИКА ПОСТУПИВШИХ ОБРАЩЕНИЙ</vt:lpstr>
      <vt:lpstr>РЕЗУЛЬТАТЫ РАССМОТРЕНИЯ ОБРАЩЕНИЯ ГРАЖДАН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Токарева Екатерина Дмитриевна</dc:creator>
  <cp:lastModifiedBy>Рямова Ирина Владимировна</cp:lastModifiedBy>
  <cp:revision>93</cp:revision>
  <dcterms:created xsi:type="dcterms:W3CDTF">2023-12-06T11:24:07Z</dcterms:created>
  <dcterms:modified xsi:type="dcterms:W3CDTF">2024-07-08T06:52:43Z</dcterms:modified>
</cp:coreProperties>
</file>